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5" r:id="rId4"/>
    <p:sldId id="258" r:id="rId5"/>
    <p:sldId id="259" r:id="rId6"/>
    <p:sldId id="261" r:id="rId7"/>
    <p:sldId id="260" r:id="rId8"/>
    <p:sldId id="262" r:id="rId9"/>
    <p:sldId id="263" r:id="rId10"/>
    <p:sldId id="276" r:id="rId11"/>
    <p:sldId id="264" r:id="rId12"/>
    <p:sldId id="265" r:id="rId13"/>
    <p:sldId id="266" r:id="rId14"/>
    <p:sldId id="269" r:id="rId15"/>
    <p:sldId id="271" r:id="rId16"/>
    <p:sldId id="277" r:id="rId17"/>
    <p:sldId id="268" r:id="rId18"/>
    <p:sldId id="270" r:id="rId19"/>
    <p:sldId id="273" r:id="rId20"/>
    <p:sldId id="27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1" d="100"/>
          <a:sy n="121" d="100"/>
        </p:scale>
        <p:origin x="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382912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88A93-E1FE-498B-BECC-73198954E7FB}"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398453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272105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297729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202996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688A93-E1FE-498B-BECC-73198954E7FB}" type="datetimeFigureOut">
              <a:rPr lang="en-US" smtClean="0"/>
              <a:t>2/21/21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26357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688A93-E1FE-498B-BECC-73198954E7FB}" type="datetimeFigureOut">
              <a:rPr lang="en-US" smtClean="0"/>
              <a:t>2/21/21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333190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4182356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195363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341276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88A93-E1FE-498B-BECC-73198954E7FB}" type="datetimeFigureOut">
              <a:rPr lang="en-US" smtClean="0"/>
              <a:t>2/21/21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242294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88A93-E1FE-498B-BECC-73198954E7FB}"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322341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688A93-E1FE-498B-BECC-73198954E7FB}" type="datetimeFigureOut">
              <a:rPr lang="en-US" smtClean="0"/>
              <a:t>2/21/21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201460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688A93-E1FE-498B-BECC-73198954E7FB}" type="datetimeFigureOut">
              <a:rPr lang="en-US" smtClean="0"/>
              <a:t>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39017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88A93-E1FE-498B-BECC-73198954E7FB}" type="datetimeFigureOut">
              <a:rPr lang="en-US" smtClean="0"/>
              <a:t>2/21/21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416063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88A93-E1FE-498B-BECC-73198954E7FB}"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140386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88A93-E1FE-498B-BECC-73198954E7FB}" type="datetimeFigureOut">
              <a:rPr lang="en-US" smtClean="0"/>
              <a:t>2/21/21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E1DA2DB-8082-457E-B93C-81F5EABB331E}" type="slidenum">
              <a:rPr lang="en-US" smtClean="0"/>
              <a:t>‹#›</a:t>
            </a:fld>
            <a:endParaRPr lang="en-US"/>
          </a:p>
        </p:txBody>
      </p:sp>
    </p:spTree>
    <p:extLst>
      <p:ext uri="{BB962C8B-B14F-4D97-AF65-F5344CB8AC3E}">
        <p14:creationId xmlns:p14="http://schemas.microsoft.com/office/powerpoint/2010/main" val="2732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688A93-E1FE-498B-BECC-73198954E7FB}" type="datetimeFigureOut">
              <a:rPr lang="en-US" smtClean="0"/>
              <a:t>2/21/21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E1DA2DB-8082-457E-B93C-81F5EABB331E}" type="slidenum">
              <a:rPr lang="en-US" smtClean="0"/>
              <a:t>‹#›</a:t>
            </a:fld>
            <a:endParaRPr lang="en-US"/>
          </a:p>
        </p:txBody>
      </p:sp>
    </p:spTree>
    <p:extLst>
      <p:ext uri="{BB962C8B-B14F-4D97-AF65-F5344CB8AC3E}">
        <p14:creationId xmlns:p14="http://schemas.microsoft.com/office/powerpoint/2010/main" val="34734416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https://www.biblegateway.com/passage/?search=Leviticus+21%3A17-23&amp;version=ASV#fen-ASV-3364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Acts+8%3A36-38&amp;version=NASB#fen-NASB-27215b" TargetMode="External"/><Relationship Id="rId2" Type="http://schemas.openxmlformats.org/officeDocument/2006/relationships/hyperlink" Target="https://www.biblegateway.com/passage/?search=Acts+8%3A36-38&amp;version=NASB#fen-NASB-27214a" TargetMode="External"/><Relationship Id="rId1" Type="http://schemas.openxmlformats.org/officeDocument/2006/relationships/slideLayout" Target="../slideLayouts/slideLayout14.xml"/><Relationship Id="rId5" Type="http://schemas.openxmlformats.org/officeDocument/2006/relationships/hyperlink" Target="https://www.biblegateway.com/passage/?search=Acts+8%3A36-39&amp;version=RSV#fen-RSV-27195a" TargetMode="External"/><Relationship Id="rId4" Type="http://schemas.openxmlformats.org/officeDocument/2006/relationships/hyperlink" Target="https://www.biblegateway.com/passage/?search=Acts%208%3A26-40&amp;version=NIV#fen-NIV-27214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7zeeVEKaDLM?start=1&amp;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www.biblegateway.com/passage/?search=Acts%208%3A26-40&amp;version=NIV#fen-NIV-27214c" TargetMode="External"/><Relationship Id="rId5" Type="http://schemas.openxmlformats.org/officeDocument/2006/relationships/hyperlink" Target="https://www.biblegateway.com/passage/?search=Acts%208%3A26-40&amp;version=NIV#fen-NIV-27210b" TargetMode="External"/><Relationship Id="rId4" Type="http://schemas.openxmlformats.org/officeDocument/2006/relationships/hyperlink" Target="https://www.biblegateway.com/passage/?search=Acts%208%3A26-40&amp;version=NIV#fen-NIV-27204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75AA70F-E0C4-47AD-80CD-2CDBCDE54ACC}"/>
              </a:ext>
            </a:extLst>
          </p:cNvPr>
          <p:cNvSpPr>
            <a:spLocks noGrp="1"/>
          </p:cNvSpPr>
          <p:nvPr>
            <p:ph type="ctrTitle"/>
          </p:nvPr>
        </p:nvSpPr>
        <p:spPr>
          <a:xfrm>
            <a:off x="6744929" y="1241266"/>
            <a:ext cx="4798142" cy="3153753"/>
          </a:xfrm>
        </p:spPr>
        <p:txBody>
          <a:bodyPr>
            <a:normAutofit/>
          </a:bodyPr>
          <a:lstStyle/>
          <a:p>
            <a:r>
              <a:rPr lang="en-US" b="1">
                <a:solidFill>
                  <a:srgbClr val="EBEBEB"/>
                </a:solidFill>
              </a:rPr>
              <a:t>Accepting Ambivalence</a:t>
            </a:r>
          </a:p>
        </p:txBody>
      </p:sp>
      <p:sp>
        <p:nvSpPr>
          <p:cNvPr id="3" name="Subtitle 2">
            <a:extLst>
              <a:ext uri="{FF2B5EF4-FFF2-40B4-BE49-F238E27FC236}">
                <a16:creationId xmlns:a16="http://schemas.microsoft.com/office/drawing/2014/main" id="{38C9E361-BC56-4EA1-BA0B-F23A8B7D7954}"/>
              </a:ext>
            </a:extLst>
          </p:cNvPr>
          <p:cNvSpPr>
            <a:spLocks noGrp="1"/>
          </p:cNvSpPr>
          <p:nvPr>
            <p:ph type="subTitle" idx="1"/>
          </p:nvPr>
        </p:nvSpPr>
        <p:spPr>
          <a:xfrm>
            <a:off x="6744929" y="4591665"/>
            <a:ext cx="4798142" cy="1622322"/>
          </a:xfrm>
        </p:spPr>
        <p:txBody>
          <a:bodyPr>
            <a:normAutofit/>
          </a:bodyPr>
          <a:lstStyle/>
          <a:p>
            <a:r>
              <a:rPr lang="en-US"/>
              <a:t>Third Gender, Third Race, Third Space: Mysterious Transformations in Acts 8:26-40. </a:t>
            </a:r>
            <a:endParaRPr lang="en-US" dirty="0"/>
          </a:p>
        </p:txBody>
      </p:sp>
      <p:sp>
        <p:nvSpPr>
          <p:cNvPr id="137" name="Rectangle 136">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146" name="Picture 2" descr="simpsons-holy-bible | Larro72 | Flickr">
            <a:extLst>
              <a:ext uri="{FF2B5EF4-FFF2-40B4-BE49-F238E27FC236}">
                <a16:creationId xmlns:a16="http://schemas.microsoft.com/office/drawing/2014/main" id="{0B311AF8-E91B-4E08-9CA2-529A2BE0B9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2" r="-2" b="-2"/>
          <a:stretch/>
        </p:blipFill>
        <p:spPr bwMode="auto">
          <a:xfrm>
            <a:off x="1109764" y="1366122"/>
            <a:ext cx="4986236" cy="412264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777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2" name="Rectangle 31">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5" name="Title 4">
            <a:extLst>
              <a:ext uri="{FF2B5EF4-FFF2-40B4-BE49-F238E27FC236}">
                <a16:creationId xmlns:a16="http://schemas.microsoft.com/office/drawing/2014/main" id="{3FC6EDEC-D48C-4798-93EE-C4E40C4F5106}"/>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b="1" dirty="0">
                <a:solidFill>
                  <a:schemeClr val="tx1"/>
                </a:solidFill>
              </a:rPr>
              <a:t>Third Gender</a:t>
            </a:r>
          </a:p>
        </p:txBody>
      </p:sp>
      <p:cxnSp>
        <p:nvCxnSpPr>
          <p:cNvPr id="35" name="Straight Connector 34">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2448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D21E-6892-4695-8629-94F6D16F95D8}"/>
              </a:ext>
            </a:extLst>
          </p:cNvPr>
          <p:cNvSpPr>
            <a:spLocks noGrp="1"/>
          </p:cNvSpPr>
          <p:nvPr>
            <p:ph type="title"/>
          </p:nvPr>
        </p:nvSpPr>
        <p:spPr>
          <a:xfrm>
            <a:off x="1154954" y="973668"/>
            <a:ext cx="8761413" cy="706964"/>
          </a:xfrm>
        </p:spPr>
        <p:txBody>
          <a:bodyPr>
            <a:normAutofit/>
          </a:bodyPr>
          <a:lstStyle/>
          <a:p>
            <a:r>
              <a:rPr lang="en-US" b="1"/>
              <a:t>Eunuchs in the Greco-Roman World</a:t>
            </a:r>
          </a:p>
        </p:txBody>
      </p:sp>
      <p:sp>
        <p:nvSpPr>
          <p:cNvPr id="4" name="Text Placeholder 3">
            <a:extLst>
              <a:ext uri="{FF2B5EF4-FFF2-40B4-BE49-F238E27FC236}">
                <a16:creationId xmlns:a16="http://schemas.microsoft.com/office/drawing/2014/main" id="{A7CA0944-CFAC-462F-BC10-45CB7DCCA925}"/>
              </a:ext>
            </a:extLst>
          </p:cNvPr>
          <p:cNvSpPr>
            <a:spLocks noGrp="1"/>
          </p:cNvSpPr>
          <p:nvPr>
            <p:ph idx="1"/>
          </p:nvPr>
        </p:nvSpPr>
        <p:spPr>
          <a:xfrm>
            <a:off x="1154954" y="2603500"/>
            <a:ext cx="5211979" cy="3416300"/>
          </a:xfrm>
        </p:spPr>
        <p:txBody>
          <a:bodyPr anchor="ctr">
            <a:normAutofit/>
          </a:bodyPr>
          <a:lstStyle/>
          <a:p>
            <a:r>
              <a:rPr lang="en-US" dirty="0"/>
              <a:t>Luke introduces the eunuch by bestowing them with an unusual amount of narrative detail, saying:</a:t>
            </a:r>
          </a:p>
          <a:p>
            <a:r>
              <a:rPr lang="en-US" dirty="0"/>
              <a:t> 'Behold! An Ethiopian eunuch, an official of Candace, queen of the Ethiopians, in charge of her entire treasury’ (8.27)</a:t>
            </a:r>
          </a:p>
        </p:txBody>
      </p:sp>
      <p:pic>
        <p:nvPicPr>
          <p:cNvPr id="5122" name="Picture 2" descr="Ethiopian eunuch - Wikipedia">
            <a:extLst>
              <a:ext uri="{FF2B5EF4-FFF2-40B4-BE49-F238E27FC236}">
                <a16:creationId xmlns:a16="http://schemas.microsoft.com/office/drawing/2014/main" id="{A8CFBEDB-D5C1-4CCB-8A9F-63DB3A02F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8" r="-3" b="-3"/>
          <a:stretch/>
        </p:blipFill>
        <p:spPr bwMode="auto">
          <a:xfrm>
            <a:off x="6798733"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7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8595-7A8C-4412-94D4-CD502B68CAB9}"/>
              </a:ext>
            </a:extLst>
          </p:cNvPr>
          <p:cNvSpPr>
            <a:spLocks noGrp="1"/>
          </p:cNvSpPr>
          <p:nvPr>
            <p:ph type="title"/>
          </p:nvPr>
        </p:nvSpPr>
        <p:spPr>
          <a:xfrm>
            <a:off x="1154954" y="973668"/>
            <a:ext cx="8761413" cy="706964"/>
          </a:xfrm>
        </p:spPr>
        <p:txBody>
          <a:bodyPr>
            <a:normAutofit fontScale="90000"/>
          </a:bodyPr>
          <a:lstStyle/>
          <a:p>
            <a:pPr>
              <a:lnSpc>
                <a:spcPct val="90000"/>
              </a:lnSpc>
            </a:pPr>
            <a:r>
              <a:rPr lang="en-US" sz="2000" dirty="0"/>
              <a:t>			 </a:t>
            </a:r>
            <a:br>
              <a:rPr lang="en-US" sz="2000" dirty="0"/>
            </a:br>
            <a:r>
              <a:rPr lang="en-US" b="1" dirty="0"/>
              <a:t>     </a:t>
            </a:r>
            <a:r>
              <a:rPr lang="el-GR" b="1" dirty="0"/>
              <a:t>ό εύνοΰχος</a:t>
            </a:r>
            <a:endParaRPr lang="en-US" b="1" dirty="0"/>
          </a:p>
        </p:txBody>
      </p:sp>
      <p:sp>
        <p:nvSpPr>
          <p:cNvPr id="3" name="Content Placeholder 2">
            <a:extLst>
              <a:ext uri="{FF2B5EF4-FFF2-40B4-BE49-F238E27FC236}">
                <a16:creationId xmlns:a16="http://schemas.microsoft.com/office/drawing/2014/main" id="{D391EA21-0BC1-4E2A-9AD5-4995C4DBD79E}"/>
              </a:ext>
            </a:extLst>
          </p:cNvPr>
          <p:cNvSpPr>
            <a:spLocks noGrp="1"/>
          </p:cNvSpPr>
          <p:nvPr>
            <p:ph idx="1"/>
          </p:nvPr>
        </p:nvSpPr>
        <p:spPr>
          <a:xfrm>
            <a:off x="1154955" y="2603500"/>
            <a:ext cx="3481054" cy="3416300"/>
          </a:xfrm>
        </p:spPr>
        <p:txBody>
          <a:bodyPr anchor="ctr">
            <a:normAutofit/>
          </a:bodyPr>
          <a:lstStyle/>
          <a:p>
            <a:r>
              <a:rPr lang="en-US" sz="1600" dirty="0"/>
              <a:t>Some scholars claim that the eunuch’s dominant designation as a ‘eunuch’ does not imply that this person as a castrated male. </a:t>
            </a:r>
          </a:p>
          <a:p>
            <a:r>
              <a:rPr lang="en-US" sz="1600" dirty="0"/>
              <a:t> the term ‘eunuch’ (</a:t>
            </a:r>
            <a:r>
              <a:rPr lang="en-US" sz="1600" dirty="0" err="1"/>
              <a:t>εύνοΰχος</a:t>
            </a:r>
            <a:r>
              <a:rPr lang="en-US" sz="1600" dirty="0"/>
              <a:t>) does not necessarily convey the sense of a 'physical eunuch’, so the argument goes, but rather a 'court official. </a:t>
            </a:r>
          </a:p>
        </p:txBody>
      </p:sp>
      <p:pic>
        <p:nvPicPr>
          <p:cNvPr id="6146" name="Picture 2" descr="A Catholic Take on A.D. The Bible Continues | Episode 11 - YouTube">
            <a:extLst>
              <a:ext uri="{FF2B5EF4-FFF2-40B4-BE49-F238E27FC236}">
                <a16:creationId xmlns:a16="http://schemas.microsoft.com/office/drawing/2014/main" id="{63AB3181-E5D0-4FFD-88AE-3ADE79239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64"/>
          <a:stretch/>
        </p:blipFill>
        <p:spPr bwMode="auto">
          <a:xfrm>
            <a:off x="4984956" y="2775951"/>
            <a:ext cx="6158802"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03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581A6E-198D-4B76-8644-0FDCC2ED12B4}"/>
              </a:ext>
            </a:extLst>
          </p:cNvPr>
          <p:cNvSpPr>
            <a:spLocks noGrp="1"/>
          </p:cNvSpPr>
          <p:nvPr>
            <p:ph type="title"/>
          </p:nvPr>
        </p:nvSpPr>
        <p:spPr/>
        <p:txBody>
          <a:bodyPr anchor="t">
            <a:normAutofit/>
          </a:bodyPr>
          <a:lstStyle/>
          <a:p>
            <a:r>
              <a:rPr lang="en-US" sz="4000" b="1" dirty="0">
                <a:solidFill>
                  <a:srgbClr val="FFFFFF"/>
                </a:solidFill>
              </a:rPr>
              <a:t>Hybrid or Monstrous?</a:t>
            </a:r>
          </a:p>
        </p:txBody>
      </p:sp>
      <p:sp>
        <p:nvSpPr>
          <p:cNvPr id="5" name="Content Placeholder 4">
            <a:extLst>
              <a:ext uri="{FF2B5EF4-FFF2-40B4-BE49-F238E27FC236}">
                <a16:creationId xmlns:a16="http://schemas.microsoft.com/office/drawing/2014/main" id="{EC0B7AA6-A578-4F7B-809D-411F23C2F021}"/>
              </a:ext>
            </a:extLst>
          </p:cNvPr>
          <p:cNvSpPr>
            <a:spLocks noGrp="1"/>
          </p:cNvSpPr>
          <p:nvPr>
            <p:ph type="body" idx="1"/>
          </p:nvPr>
        </p:nvSpPr>
        <p:spPr/>
        <p:txBody>
          <a:bodyPr>
            <a:normAutofit/>
          </a:bodyPr>
          <a:lstStyle/>
          <a:p>
            <a:r>
              <a:rPr lang="en-US" sz="1600" dirty="0"/>
              <a:t>Philo 2.184</a:t>
            </a:r>
          </a:p>
        </p:txBody>
      </p:sp>
      <p:sp>
        <p:nvSpPr>
          <p:cNvPr id="6" name="Text Placeholder 5">
            <a:extLst>
              <a:ext uri="{FF2B5EF4-FFF2-40B4-BE49-F238E27FC236}">
                <a16:creationId xmlns:a16="http://schemas.microsoft.com/office/drawing/2014/main" id="{EAF83BBA-B7AA-4E25-ADFA-314EDFDBF63C}"/>
              </a:ext>
            </a:extLst>
          </p:cNvPr>
          <p:cNvSpPr>
            <a:spLocks noGrp="1"/>
          </p:cNvSpPr>
          <p:nvPr>
            <p:ph type="body" sz="half" idx="15"/>
          </p:nvPr>
        </p:nvSpPr>
        <p:spPr/>
        <p:txBody>
          <a:bodyPr>
            <a:normAutofit fontScale="55000" lnSpcReduction="20000"/>
          </a:bodyPr>
          <a:lstStyle/>
          <a:p>
            <a:r>
              <a:rPr lang="en-US" sz="2000" b="0" i="0" dirty="0">
                <a:effectLst/>
                <a:latin typeface="Times New Roman" panose="02020603050405020304" pitchFamily="18" charset="0"/>
              </a:rPr>
              <a:t>on this account I, the butler of Pharaoh, who exerts his stiff-necked, and in all respects intemperate reason, in the direction of indulgences of his passions, am a eunuch, having had all the generative parts of my soul removed, and being compelled to migrate from the apartments of the men, and am a fugitive also from the women's chambers, </a:t>
            </a:r>
            <a:r>
              <a:rPr lang="en-US" sz="2300" b="1" i="0" dirty="0">
                <a:solidFill>
                  <a:srgbClr val="FF0000"/>
                </a:solidFill>
                <a:effectLst/>
                <a:latin typeface="Times New Roman" panose="02020603050405020304" pitchFamily="18" charset="0"/>
              </a:rPr>
              <a:t>inasmuch as I am neither male nor female</a:t>
            </a:r>
            <a:r>
              <a:rPr lang="en-US" sz="2000" b="0" i="0" dirty="0">
                <a:effectLst/>
                <a:latin typeface="Times New Roman" panose="02020603050405020304" pitchFamily="18" charset="0"/>
              </a:rPr>
              <a:t>; nor am I able to disseminate seed nor to receive it, being of an ambiguous nature, neither one thing nor the other; a mere false coin of human money, destitute of immortality, which is from time to time kept alive by the constant succession of children and offspring: being also excluded from the assembly and sacred meeting of the people, for it is expressly forbidden that any one who has suffered any injury or mutilation such as I have should enter in Thereto.</a:t>
            </a:r>
            <a:endParaRPr lang="en-US" sz="2000" dirty="0"/>
          </a:p>
        </p:txBody>
      </p:sp>
      <p:sp>
        <p:nvSpPr>
          <p:cNvPr id="3" name="Content Placeholder 2">
            <a:extLst>
              <a:ext uri="{FF2B5EF4-FFF2-40B4-BE49-F238E27FC236}">
                <a16:creationId xmlns:a16="http://schemas.microsoft.com/office/drawing/2014/main" id="{B2D86832-9CBF-447A-9882-2AED55BFC237}"/>
              </a:ext>
            </a:extLst>
          </p:cNvPr>
          <p:cNvSpPr>
            <a:spLocks noGrp="1"/>
          </p:cNvSpPr>
          <p:nvPr>
            <p:ph type="body" sz="quarter" idx="3"/>
          </p:nvPr>
        </p:nvSpPr>
        <p:spPr/>
        <p:txBody>
          <a:bodyPr>
            <a:normAutofit fontScale="92500"/>
          </a:bodyPr>
          <a:lstStyle/>
          <a:p>
            <a:r>
              <a:rPr lang="en-US" sz="2000" dirty="0"/>
              <a:t>Neither Man nor Woman</a:t>
            </a:r>
          </a:p>
        </p:txBody>
      </p:sp>
      <p:sp>
        <p:nvSpPr>
          <p:cNvPr id="8" name="Text Placeholder 7">
            <a:extLst>
              <a:ext uri="{FF2B5EF4-FFF2-40B4-BE49-F238E27FC236}">
                <a16:creationId xmlns:a16="http://schemas.microsoft.com/office/drawing/2014/main" id="{4E3A77FF-13AA-4542-99B1-642333F7A584}"/>
              </a:ext>
            </a:extLst>
          </p:cNvPr>
          <p:cNvSpPr>
            <a:spLocks noGrp="1"/>
          </p:cNvSpPr>
          <p:nvPr>
            <p:ph type="body" sz="half" idx="16"/>
          </p:nvPr>
        </p:nvSpPr>
        <p:spPr/>
        <p:txBody>
          <a:bodyPr/>
          <a:lstStyle/>
          <a:p>
            <a:endParaRPr lang="en-US"/>
          </a:p>
        </p:txBody>
      </p:sp>
      <p:sp>
        <p:nvSpPr>
          <p:cNvPr id="2" name="Text Placeholder 1">
            <a:extLst>
              <a:ext uri="{FF2B5EF4-FFF2-40B4-BE49-F238E27FC236}">
                <a16:creationId xmlns:a16="http://schemas.microsoft.com/office/drawing/2014/main" id="{1505E21A-D6A3-4A56-836F-1F36BFAFB280}"/>
              </a:ext>
            </a:extLst>
          </p:cNvPr>
          <p:cNvSpPr>
            <a:spLocks noGrp="1"/>
          </p:cNvSpPr>
          <p:nvPr>
            <p:ph type="body" sz="quarter" idx="13"/>
          </p:nvPr>
        </p:nvSpPr>
        <p:spPr/>
        <p:txBody>
          <a:bodyPr/>
          <a:lstStyle/>
          <a:p>
            <a:r>
              <a:rPr lang="en-US" dirty="0"/>
              <a:t>Lucian Eunuch 6</a:t>
            </a:r>
          </a:p>
        </p:txBody>
      </p:sp>
      <p:sp>
        <p:nvSpPr>
          <p:cNvPr id="10" name="Text Placeholder 9">
            <a:extLst>
              <a:ext uri="{FF2B5EF4-FFF2-40B4-BE49-F238E27FC236}">
                <a16:creationId xmlns:a16="http://schemas.microsoft.com/office/drawing/2014/main" id="{77555F61-F520-45F1-A533-82BBCE20090B}"/>
              </a:ext>
            </a:extLst>
          </p:cNvPr>
          <p:cNvSpPr>
            <a:spLocks noGrp="1"/>
          </p:cNvSpPr>
          <p:nvPr>
            <p:ph type="body" sz="half" idx="17"/>
          </p:nvPr>
        </p:nvSpPr>
        <p:spPr/>
        <p:txBody>
          <a:bodyPr/>
          <a:lstStyle/>
          <a:p>
            <a:r>
              <a:rPr lang="en-US" sz="1400" dirty="0"/>
              <a:t>“a eunuch was neither man nor woman but something composite, hybrid and monstrous, outside of human nature.”</a:t>
            </a:r>
          </a:p>
        </p:txBody>
      </p:sp>
      <p:pic>
        <p:nvPicPr>
          <p:cNvPr id="7172" name="Picture 4" descr="Transgender Day of Visibility celebrated with art, books and resources">
            <a:extLst>
              <a:ext uri="{FF2B5EF4-FFF2-40B4-BE49-F238E27FC236}">
                <a16:creationId xmlns:a16="http://schemas.microsoft.com/office/drawing/2014/main" id="{89F25C03-6ED6-4FF4-A1EC-E6DD08B6E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061" y="3179761"/>
            <a:ext cx="3141878" cy="28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64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Oval 13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6" name="Rectangle 145">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8" name="Rectangle 14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0" name="Freeform: Shape 149">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5" name="Title 4">
            <a:extLst>
              <a:ext uri="{FF2B5EF4-FFF2-40B4-BE49-F238E27FC236}">
                <a16:creationId xmlns:a16="http://schemas.microsoft.com/office/drawing/2014/main" id="{37C784F4-DC0B-4FC4-813E-BFACC9CD1D60}"/>
              </a:ext>
            </a:extLst>
          </p:cNvPr>
          <p:cNvSpPr>
            <a:spLocks noGrp="1"/>
          </p:cNvSpPr>
          <p:nvPr>
            <p:ph type="title"/>
          </p:nvPr>
        </p:nvSpPr>
        <p:spPr>
          <a:xfrm>
            <a:off x="639098" y="629265"/>
            <a:ext cx="6072776" cy="1622322"/>
          </a:xfrm>
        </p:spPr>
        <p:txBody>
          <a:bodyPr vert="horz" lIns="91440" tIns="45720" rIns="91440" bIns="45720" rtlCol="0" anchor="ctr">
            <a:normAutofit/>
          </a:bodyPr>
          <a:lstStyle/>
          <a:p>
            <a:pPr>
              <a:lnSpc>
                <a:spcPct val="90000"/>
              </a:lnSpc>
            </a:pPr>
            <a:br>
              <a:rPr lang="en-US" sz="2500" dirty="0">
                <a:solidFill>
                  <a:schemeClr val="tx1"/>
                </a:solidFill>
              </a:rPr>
            </a:br>
            <a:br>
              <a:rPr lang="en-US" sz="2500" dirty="0">
                <a:solidFill>
                  <a:schemeClr val="tx1"/>
                </a:solidFill>
              </a:rPr>
            </a:br>
            <a:r>
              <a:rPr lang="en-US" sz="2500" b="1" dirty="0">
                <a:solidFill>
                  <a:schemeClr val="tx1"/>
                </a:solidFill>
              </a:rPr>
              <a:t>Leviticus 17:21-23</a:t>
            </a:r>
            <a:br>
              <a:rPr lang="en-US" sz="2500" dirty="0">
                <a:solidFill>
                  <a:schemeClr val="tx1"/>
                </a:solidFill>
              </a:rPr>
            </a:br>
            <a:endParaRPr lang="en-US" sz="2500" dirty="0">
              <a:solidFill>
                <a:schemeClr val="tx1"/>
              </a:solidFill>
            </a:endParaRPr>
          </a:p>
        </p:txBody>
      </p:sp>
      <p:pic>
        <p:nvPicPr>
          <p:cNvPr id="8194" name="Picture 2" descr="Kinnar - Hijra by Develv on DeviantArt">
            <a:extLst>
              <a:ext uri="{FF2B5EF4-FFF2-40B4-BE49-F238E27FC236}">
                <a16:creationId xmlns:a16="http://schemas.microsoft.com/office/drawing/2014/main" id="{5C679BC3-534B-455F-85F2-B0CDF26EE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966"/>
          <a:stretch/>
        </p:blipFill>
        <p:spPr bwMode="auto">
          <a:xfrm>
            <a:off x="7418226" y="645106"/>
            <a:ext cx="4125317" cy="5585369"/>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8" name="Oval 15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0" name="Oval 15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Text Placeholder 6">
            <a:extLst>
              <a:ext uri="{FF2B5EF4-FFF2-40B4-BE49-F238E27FC236}">
                <a16:creationId xmlns:a16="http://schemas.microsoft.com/office/drawing/2014/main" id="{3D47057A-3302-4E7E-89F0-5AACB83E3827}"/>
              </a:ext>
            </a:extLst>
          </p:cNvPr>
          <p:cNvSpPr>
            <a:spLocks noGrp="1"/>
          </p:cNvSpPr>
          <p:nvPr>
            <p:ph type="body" sz="half" idx="2"/>
          </p:nvPr>
        </p:nvSpPr>
        <p:spPr>
          <a:xfrm>
            <a:off x="639098" y="2418735"/>
            <a:ext cx="6072776" cy="3811740"/>
          </a:xfrm>
        </p:spPr>
        <p:txBody>
          <a:bodyPr vert="horz" lIns="91440" tIns="45720" rIns="91440" bIns="45720" rtlCol="0" anchor="ctr">
            <a:normAutofit/>
          </a:bodyPr>
          <a:lstStyle/>
          <a:p>
            <a:pPr indent="-228600">
              <a:buFont typeface="Wingdings 3" charset="2"/>
              <a:buChar char=""/>
            </a:pPr>
            <a:r>
              <a:rPr lang="en-US" baseline="30000">
                <a:solidFill>
                  <a:schemeClr val="tx1"/>
                </a:solidFill>
                <a:effectLst/>
              </a:rPr>
              <a:t>17 </a:t>
            </a:r>
            <a:r>
              <a:rPr lang="en-US">
                <a:solidFill>
                  <a:schemeClr val="tx1"/>
                </a:solidFill>
                <a:effectLst/>
              </a:rPr>
              <a:t>Speak unto Aaron, saying, Whosoever he be of thy seed throughout their generations that hath a blemish, let him not approach to offer the bread of his God. </a:t>
            </a:r>
            <a:r>
              <a:rPr lang="en-US" baseline="30000">
                <a:solidFill>
                  <a:schemeClr val="tx1"/>
                </a:solidFill>
                <a:effectLst/>
              </a:rPr>
              <a:t>18 </a:t>
            </a:r>
            <a:r>
              <a:rPr lang="en-US">
                <a:solidFill>
                  <a:schemeClr val="tx1"/>
                </a:solidFill>
                <a:effectLst/>
              </a:rPr>
              <a:t>For whatsoever man he be that hath a blemish, he shall not approach: a blind man, or a lame, or he that hath a </a:t>
            </a:r>
            <a:r>
              <a:rPr lang="en-US" baseline="30000">
                <a:solidFill>
                  <a:schemeClr val="tx1"/>
                </a:solidFill>
                <a:effectLst/>
              </a:rPr>
              <a:t>[</a:t>
            </a:r>
            <a:r>
              <a:rPr lang="en-US" baseline="30000">
                <a:solidFill>
                  <a:schemeClr val="tx1"/>
                </a:solidFill>
                <a:effectLst/>
                <a:hlinkClick r:id="rId4" tooltip="See footnote a"/>
              </a:rPr>
              <a:t>a</a:t>
            </a:r>
            <a:r>
              <a:rPr lang="en-US" baseline="30000">
                <a:solidFill>
                  <a:schemeClr val="tx1"/>
                </a:solidFill>
                <a:effectLst/>
              </a:rPr>
              <a:t>]</a:t>
            </a:r>
            <a:r>
              <a:rPr lang="en-US">
                <a:solidFill>
                  <a:schemeClr val="tx1"/>
                </a:solidFill>
                <a:effectLst/>
              </a:rPr>
              <a:t>flat nose, or anything superfluous, </a:t>
            </a:r>
            <a:r>
              <a:rPr lang="en-US" baseline="30000">
                <a:solidFill>
                  <a:schemeClr val="tx1"/>
                </a:solidFill>
                <a:effectLst/>
              </a:rPr>
              <a:t>19 </a:t>
            </a:r>
            <a:r>
              <a:rPr lang="en-US">
                <a:solidFill>
                  <a:schemeClr val="tx1"/>
                </a:solidFill>
                <a:effectLst/>
              </a:rPr>
              <a:t>or a man that is broken-footed, or broken-handed, </a:t>
            </a:r>
            <a:r>
              <a:rPr lang="en-US" baseline="30000">
                <a:solidFill>
                  <a:schemeClr val="tx1"/>
                </a:solidFill>
                <a:effectLst/>
              </a:rPr>
              <a:t>20 </a:t>
            </a:r>
            <a:r>
              <a:rPr lang="en-US">
                <a:solidFill>
                  <a:schemeClr val="tx1"/>
                </a:solidFill>
                <a:effectLst/>
              </a:rPr>
              <a:t>or crook-backed, or a dwarf, or that hath a blemish in his eye, or is scurvy, or scabbed, or hath his stones broken; </a:t>
            </a:r>
            <a:r>
              <a:rPr lang="en-US" baseline="30000">
                <a:solidFill>
                  <a:schemeClr val="tx1"/>
                </a:solidFill>
                <a:effectLst/>
              </a:rPr>
              <a:t>21 </a:t>
            </a:r>
            <a:r>
              <a:rPr lang="en-US">
                <a:solidFill>
                  <a:schemeClr val="tx1"/>
                </a:solidFill>
                <a:effectLst/>
              </a:rPr>
              <a:t>no man of the seed of Aaron the priest, that hath a blemish, shall come nigh to offer the offerings of Jehovah made by fire: he hath a blemish; he shall not come nigh to offer the bread of his God. </a:t>
            </a:r>
            <a:r>
              <a:rPr lang="en-US" baseline="30000">
                <a:solidFill>
                  <a:schemeClr val="tx1"/>
                </a:solidFill>
                <a:effectLst/>
              </a:rPr>
              <a:t>22 </a:t>
            </a:r>
            <a:r>
              <a:rPr lang="en-US">
                <a:solidFill>
                  <a:schemeClr val="tx1"/>
                </a:solidFill>
                <a:effectLst/>
              </a:rPr>
              <a:t>He shall eat the bread of his God, both of the most holy, and of the holy: </a:t>
            </a:r>
            <a:r>
              <a:rPr lang="en-US" baseline="30000">
                <a:solidFill>
                  <a:schemeClr val="tx1"/>
                </a:solidFill>
                <a:effectLst/>
              </a:rPr>
              <a:t>23 </a:t>
            </a:r>
            <a:r>
              <a:rPr lang="en-US">
                <a:solidFill>
                  <a:schemeClr val="tx1"/>
                </a:solidFill>
                <a:effectLst/>
              </a:rPr>
              <a:t>only he shall not go in unto the veil, nor come nigh unto the altar, because he hath a blemish; that he profane not my sanctuaries: for I am Jehovah who sanctifieth them.</a:t>
            </a:r>
          </a:p>
          <a:p>
            <a:pPr indent="-228600">
              <a:buFont typeface="Wingdings 3" charset="2"/>
              <a:buChar char=""/>
            </a:pPr>
            <a:endParaRPr lang="en-US">
              <a:solidFill>
                <a:schemeClr val="tx1"/>
              </a:solidFill>
            </a:endParaRPr>
          </a:p>
        </p:txBody>
      </p:sp>
    </p:spTree>
    <p:extLst>
      <p:ext uri="{BB962C8B-B14F-4D97-AF65-F5344CB8AC3E}">
        <p14:creationId xmlns:p14="http://schemas.microsoft.com/office/powerpoint/2010/main" val="203501167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Oval 136">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4"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6" name="Rectangle 145">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8" name="Rectangle 147">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0"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52" name="Freeform: Shape 151">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A15EFE7-1591-4750-AD5A-437C2106E8BC}"/>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b="1" i="0" kern="1200" dirty="0" err="1">
                <a:solidFill>
                  <a:srgbClr val="EBEBEB"/>
                </a:solidFill>
                <a:latin typeface="+mj-lt"/>
                <a:ea typeface="+mj-ea"/>
                <a:cs typeface="+mj-cs"/>
              </a:rPr>
              <a:t>Deut</a:t>
            </a:r>
            <a:r>
              <a:rPr lang="en-US" b="1" i="0" kern="1200" dirty="0">
                <a:solidFill>
                  <a:srgbClr val="EBEBEB"/>
                </a:solidFill>
                <a:latin typeface="+mj-lt"/>
                <a:ea typeface="+mj-ea"/>
                <a:cs typeface="+mj-cs"/>
              </a:rPr>
              <a:t> 23:1</a:t>
            </a:r>
          </a:p>
        </p:txBody>
      </p:sp>
      <p:pic>
        <p:nvPicPr>
          <p:cNvPr id="1026" name="Picture 2" descr="Pride Of Kumbh 2019: Defying Years Of Prejudice, Members Of Kinnar ...">
            <a:extLst>
              <a:ext uri="{FF2B5EF4-FFF2-40B4-BE49-F238E27FC236}">
                <a16:creationId xmlns:a16="http://schemas.microsoft.com/office/drawing/2014/main" id="{3EAEDDB4-7E5A-4D89-A40C-CCD978776903}"/>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74" r="3244" b="2"/>
          <a:stretch/>
        </p:blipFill>
        <p:spPr bwMode="auto">
          <a:xfrm>
            <a:off x="6794895" y="645106"/>
            <a:ext cx="4668588" cy="5585369"/>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5">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49F45CE2-FFF5-4CEB-8700-7BCEF16826A7}"/>
              </a:ext>
            </a:extLst>
          </p:cNvPr>
          <p:cNvSpPr>
            <a:spLocks noGrp="1"/>
          </p:cNvSpPr>
          <p:nvPr>
            <p:ph type="body" sz="half" idx="2"/>
          </p:nvPr>
        </p:nvSpPr>
        <p:spPr>
          <a:xfrm>
            <a:off x="639098" y="2418735"/>
            <a:ext cx="5132439" cy="3811742"/>
          </a:xfrm>
        </p:spPr>
        <p:txBody>
          <a:bodyPr vert="horz" lIns="91440" tIns="45720" rIns="91440" bIns="45720" rtlCol="0" anchor="ctr">
            <a:normAutofit/>
          </a:bodyPr>
          <a:lstStyle/>
          <a:p>
            <a:pPr indent="-228600">
              <a:buFont typeface="Wingdings 3" charset="2"/>
              <a:buChar char=""/>
            </a:pPr>
            <a:r>
              <a:rPr lang="en-US">
                <a:solidFill>
                  <a:srgbClr val="FFFFFF"/>
                </a:solidFill>
                <a:effectLst/>
              </a:rPr>
              <a:t>He that is wounded in the stones, or hath his privy member cut off, shall not enter into the assembly of Jehovah.</a:t>
            </a:r>
          </a:p>
          <a:p>
            <a:pPr indent="-228600">
              <a:buFont typeface="Wingdings 3" charset="2"/>
              <a:buChar char=""/>
            </a:pPr>
            <a:r>
              <a:rPr lang="en-US" baseline="30000">
                <a:solidFill>
                  <a:srgbClr val="FFFFFF"/>
                </a:solidFill>
                <a:effectLst/>
              </a:rPr>
              <a:t>2 </a:t>
            </a:r>
            <a:r>
              <a:rPr lang="en-US">
                <a:solidFill>
                  <a:srgbClr val="FFFFFF"/>
                </a:solidFill>
                <a:effectLst/>
              </a:rPr>
              <a:t>A bastard shall not enter into the assembly of Jehovah; even to the tenth generation shall none of his enter into the assembly of Jehovah.</a:t>
            </a:r>
          </a:p>
          <a:p>
            <a:pPr indent="-228600">
              <a:buFont typeface="Wingdings 3" charset="2"/>
              <a:buChar char=""/>
            </a:pPr>
            <a:r>
              <a:rPr lang="en-US" baseline="30000">
                <a:solidFill>
                  <a:srgbClr val="FFFFFF"/>
                </a:solidFill>
                <a:effectLst/>
              </a:rPr>
              <a:t>3 </a:t>
            </a:r>
            <a:r>
              <a:rPr lang="en-US">
                <a:solidFill>
                  <a:srgbClr val="FFFFFF"/>
                </a:solidFill>
                <a:effectLst/>
              </a:rPr>
              <a:t>An Ammonite or a Moabite shall not enter into the assembly of Jehovah; even to the tenth generation shall none belonging to them enter into the assembly of Jehovah for ever:</a:t>
            </a:r>
          </a:p>
          <a:p>
            <a:pPr indent="-228600">
              <a:buFont typeface="Wingdings 3" charset="2"/>
              <a:buChar char=""/>
            </a:pPr>
            <a:endParaRPr lang="en-US" dirty="0">
              <a:solidFill>
                <a:srgbClr val="FFFFFF"/>
              </a:solidFill>
            </a:endParaRPr>
          </a:p>
        </p:txBody>
      </p:sp>
    </p:spTree>
    <p:extLst>
      <p:ext uri="{BB962C8B-B14F-4D97-AF65-F5344CB8AC3E}">
        <p14:creationId xmlns:p14="http://schemas.microsoft.com/office/powerpoint/2010/main" val="343117476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6" name="Group 15">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7" name="Rectangle 16">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5" name="Title 4">
            <a:extLst>
              <a:ext uri="{FF2B5EF4-FFF2-40B4-BE49-F238E27FC236}">
                <a16:creationId xmlns:a16="http://schemas.microsoft.com/office/drawing/2014/main" id="{65A808F7-1BA1-4614-BA5B-05155B7C7A43}"/>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b="1" dirty="0">
                <a:solidFill>
                  <a:schemeClr val="tx1"/>
                </a:solidFill>
              </a:rPr>
              <a:t>Third Space</a:t>
            </a:r>
          </a:p>
        </p:txBody>
      </p:sp>
      <p:cxnSp>
        <p:nvCxnSpPr>
          <p:cNvPr id="20" name="Straight Connector 19">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70304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4" name="Group 7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245" name="Rectangle 8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46" name="Rectangle 8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0247" name="Freeform: Shape 8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024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8" name="Title 7">
            <a:extLst>
              <a:ext uri="{FF2B5EF4-FFF2-40B4-BE49-F238E27FC236}">
                <a16:creationId xmlns:a16="http://schemas.microsoft.com/office/drawing/2014/main" id="{A83B425D-8BC4-4592-858B-20BB5ECC5530}"/>
              </a:ext>
            </a:extLst>
          </p:cNvPr>
          <p:cNvSpPr>
            <a:spLocks noGrp="1"/>
          </p:cNvSpPr>
          <p:nvPr>
            <p:ph type="title"/>
          </p:nvPr>
        </p:nvSpPr>
        <p:spPr>
          <a:xfrm>
            <a:off x="1154955" y="973668"/>
            <a:ext cx="2942210" cy="1020232"/>
          </a:xfrm>
        </p:spPr>
        <p:txBody>
          <a:bodyPr vert="horz" lIns="91440" tIns="45720" rIns="91440" bIns="45720" rtlCol="0" anchor="ctr">
            <a:normAutofit/>
          </a:bodyPr>
          <a:lstStyle/>
          <a:p>
            <a:r>
              <a:rPr lang="en-US" b="1" dirty="0">
                <a:solidFill>
                  <a:schemeClr val="tx1"/>
                </a:solidFill>
              </a:rPr>
              <a:t>Wilderness</a:t>
            </a:r>
          </a:p>
        </p:txBody>
      </p:sp>
      <p:sp>
        <p:nvSpPr>
          <p:cNvPr id="10249" name="Rectangle 8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50" name="Oval 9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251" name="Oval 9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1A9D213D-D60E-4047-BE6A-2ED033A11579}"/>
              </a:ext>
            </a:extLst>
          </p:cNvPr>
          <p:cNvSpPr>
            <a:spLocks noGrp="1"/>
          </p:cNvSpPr>
          <p:nvPr>
            <p:ph sz="half" idx="1"/>
          </p:nvPr>
        </p:nvSpPr>
        <p:spPr>
          <a:xfrm>
            <a:off x="1154955" y="2120900"/>
            <a:ext cx="3133726" cy="3898900"/>
          </a:xfrm>
        </p:spPr>
        <p:txBody>
          <a:bodyPr vert="horz" lIns="91440" tIns="45720" rIns="91440" bIns="45720" rtlCol="0">
            <a:normAutofit/>
          </a:bodyPr>
          <a:lstStyle/>
          <a:p>
            <a:r>
              <a:rPr lang="en-US">
                <a:solidFill>
                  <a:schemeClr val="tx1"/>
                </a:solidFill>
              </a:rPr>
              <a:t>The road itself is designated as έρημος, meaning ‘wilderness,’ ‘desert’ or ‘deserted’ (v. 26).</a:t>
            </a:r>
          </a:p>
          <a:p>
            <a:r>
              <a:rPr lang="en-US">
                <a:solidFill>
                  <a:schemeClr val="tx1"/>
                </a:solidFill>
              </a:rPr>
              <a:t> This wilderness is in the middle of nowhere and between two definite points, Jerusalem and Gaza. </a:t>
            </a:r>
          </a:p>
        </p:txBody>
      </p:sp>
      <p:sp>
        <p:nvSpPr>
          <p:cNvPr id="1025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Content Placeholder 1">
            <a:extLst>
              <a:ext uri="{FF2B5EF4-FFF2-40B4-BE49-F238E27FC236}">
                <a16:creationId xmlns:a16="http://schemas.microsoft.com/office/drawing/2014/main" id="{2535EC01-C875-43C7-8A1F-6B5E73C4D39A}"/>
              </a:ext>
            </a:extLst>
          </p:cNvPr>
          <p:cNvSpPr>
            <a:spLocks noGrp="1"/>
          </p:cNvSpPr>
          <p:nvPr>
            <p:ph sz="half" idx="2"/>
          </p:nvPr>
        </p:nvSpPr>
        <p:spPr/>
        <p:txBody>
          <a:bodyPr/>
          <a:lstStyle/>
          <a:p>
            <a:endParaRPr lang="en-US" dirty="0"/>
          </a:p>
        </p:txBody>
      </p:sp>
      <p:pic>
        <p:nvPicPr>
          <p:cNvPr id="7170" name="Picture 2" descr="3. Nudges and No (Acts 8:26-40; 16:6-10). Listening for God's ...">
            <a:extLst>
              <a:ext uri="{FF2B5EF4-FFF2-40B4-BE49-F238E27FC236}">
                <a16:creationId xmlns:a16="http://schemas.microsoft.com/office/drawing/2014/main" id="{D052C18A-4E45-4BA7-9C79-51F19CA7F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182" y="1581078"/>
            <a:ext cx="487680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730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2FF8-2EF1-4E88-AEE3-B74600403333}"/>
              </a:ext>
            </a:extLst>
          </p:cNvPr>
          <p:cNvSpPr>
            <a:spLocks noGrp="1"/>
          </p:cNvSpPr>
          <p:nvPr>
            <p:ph type="title"/>
          </p:nvPr>
        </p:nvSpPr>
        <p:spPr>
          <a:xfrm>
            <a:off x="1250204" y="1002242"/>
            <a:ext cx="8825659" cy="924211"/>
          </a:xfrm>
        </p:spPr>
        <p:txBody>
          <a:bodyPr vert="horz" lIns="91440" tIns="45720" rIns="91440" bIns="45720" rtlCol="0" anchor="t">
            <a:normAutofit fontScale="90000"/>
          </a:bodyPr>
          <a:lstStyle/>
          <a:p>
            <a:pPr marL="342900" marR="0" lvl="0" indent="-342900">
              <a:spcBef>
                <a:spcPts val="0"/>
              </a:spcBef>
              <a:spcAft>
                <a:spcPts val="0"/>
              </a:spcAft>
              <a:tabLst>
                <a:tab pos="457200" algn="l"/>
              </a:tabLst>
            </a:pPr>
            <a:br>
              <a:rPr lang="en-US" sz="1900" i="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Textual Variants </a:t>
            </a:r>
            <a:br>
              <a:rPr lang="en-US" sz="1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7C92DB82-FD8A-4BDE-A85F-39E7869BC71E}"/>
              </a:ext>
            </a:extLst>
          </p:cNvPr>
          <p:cNvSpPr>
            <a:spLocks noGrp="1"/>
          </p:cNvSpPr>
          <p:nvPr>
            <p:ph type="body" idx="1"/>
          </p:nvPr>
        </p:nvSpPr>
        <p:spPr/>
        <p:txBody>
          <a:bodyPr>
            <a:normAutofit/>
          </a:bodyPr>
          <a:lstStyle/>
          <a:p>
            <a:r>
              <a:rPr lang="en-US" sz="1900" b="0" i="0" dirty="0">
                <a:effectLst/>
                <a:latin typeface="open-sans"/>
              </a:rPr>
              <a:t>King James Version</a:t>
            </a:r>
          </a:p>
        </p:txBody>
      </p:sp>
      <p:sp>
        <p:nvSpPr>
          <p:cNvPr id="51" name="Text Placeholder 50">
            <a:extLst>
              <a:ext uri="{FF2B5EF4-FFF2-40B4-BE49-F238E27FC236}">
                <a16:creationId xmlns:a16="http://schemas.microsoft.com/office/drawing/2014/main" id="{3673E76B-DBE4-498B-A27E-4AAC42E94028}"/>
              </a:ext>
            </a:extLst>
          </p:cNvPr>
          <p:cNvSpPr>
            <a:spLocks noGrp="1"/>
          </p:cNvSpPr>
          <p:nvPr>
            <p:ph type="body" sz="half" idx="15"/>
          </p:nvPr>
        </p:nvSpPr>
        <p:spPr/>
        <p:txBody>
          <a:bodyPr/>
          <a:lstStyle/>
          <a:p>
            <a:r>
              <a:rPr lang="en-US" sz="1400" b="1" i="0" baseline="30000" dirty="0">
                <a:effectLst/>
                <a:latin typeface="system-ui"/>
              </a:rPr>
              <a:t>36 </a:t>
            </a:r>
            <a:r>
              <a:rPr lang="en-US" sz="1400" b="0" i="0" dirty="0">
                <a:effectLst/>
                <a:latin typeface="system-ui"/>
              </a:rPr>
              <a:t>As they went along the road they came to some water; and the eunuch *said, “Look! Water! What prevents me from being baptized?”</a:t>
            </a:r>
            <a:r>
              <a:rPr lang="en-US" sz="1400" b="1" i="0" dirty="0">
                <a:effectLst/>
                <a:latin typeface="system-ui"/>
              </a:rPr>
              <a:t> </a:t>
            </a:r>
            <a:r>
              <a:rPr lang="en-US" sz="1400" b="1" i="0" baseline="30000" dirty="0">
                <a:effectLst/>
                <a:latin typeface="system-ui"/>
              </a:rPr>
              <a:t>37 </a:t>
            </a:r>
            <a:r>
              <a:rPr lang="en-US" sz="1400" b="1" i="0" dirty="0">
                <a:effectLst/>
                <a:latin typeface="system-ui"/>
              </a:rPr>
              <a:t>[</a:t>
            </a:r>
            <a:r>
              <a:rPr lang="en-US" sz="1400" b="1" i="0" baseline="30000" dirty="0">
                <a:effectLst/>
                <a:latin typeface="system-ui"/>
              </a:rPr>
              <a:t>[</a:t>
            </a:r>
            <a:r>
              <a:rPr lang="en-US" sz="1400" b="1" i="0" baseline="30000" dirty="0">
                <a:effectLst/>
                <a:latin typeface="system-ui"/>
                <a:hlinkClick r:id="rId2" tooltip="See footnote a"/>
              </a:rPr>
              <a:t>a</a:t>
            </a:r>
            <a:r>
              <a:rPr lang="en-US" sz="1400" b="1" i="0" baseline="30000" dirty="0">
                <a:effectLst/>
                <a:latin typeface="system-ui"/>
              </a:rPr>
              <a:t>]</a:t>
            </a:r>
            <a:r>
              <a:rPr lang="en-US" sz="1400" b="1" i="0" dirty="0">
                <a:effectLst/>
                <a:latin typeface="system-ui"/>
              </a:rPr>
              <a:t>And Philip said, “If you believe with all your heart, you may.” And he answered and said, “I believe that Jesus Christ is the Son of God.”] </a:t>
            </a:r>
            <a:r>
              <a:rPr lang="en-US" sz="1400" b="1" i="0" baseline="30000" dirty="0">
                <a:effectLst/>
                <a:latin typeface="system-ui"/>
              </a:rPr>
              <a:t>38 </a:t>
            </a:r>
            <a:r>
              <a:rPr lang="en-US" sz="1400" b="0" i="0" dirty="0">
                <a:effectLst/>
                <a:latin typeface="system-ui"/>
              </a:rPr>
              <a:t>And he ordered the </a:t>
            </a:r>
            <a:r>
              <a:rPr lang="en-US" sz="1400" b="0" i="0" baseline="30000" dirty="0">
                <a:effectLst/>
                <a:latin typeface="system-ui"/>
              </a:rPr>
              <a:t>[</a:t>
            </a:r>
            <a:r>
              <a:rPr lang="en-US" sz="1400" b="0" i="0" baseline="30000" dirty="0">
                <a:effectLst/>
                <a:latin typeface="system-ui"/>
                <a:hlinkClick r:id="rId3" tooltip="See footnote b"/>
              </a:rPr>
              <a:t>b</a:t>
            </a:r>
            <a:r>
              <a:rPr lang="en-US" sz="1400" b="0" i="0" baseline="30000" dirty="0">
                <a:effectLst/>
                <a:latin typeface="system-ui"/>
              </a:rPr>
              <a:t>]</a:t>
            </a:r>
            <a:r>
              <a:rPr lang="en-US" sz="1400" b="0" i="0" dirty="0">
                <a:effectLst/>
                <a:latin typeface="system-ui"/>
              </a:rPr>
              <a:t>chariot to stop; and they both went down into the water, Philip as well as the eunuch, and he baptized him.</a:t>
            </a:r>
          </a:p>
          <a:p>
            <a:r>
              <a:rPr lang="en-US" sz="1400" dirty="0">
                <a:latin typeface="system-ui"/>
              </a:rPr>
              <a:t>	KJV</a:t>
            </a:r>
            <a:endParaRPr lang="en-US" sz="1400" b="0" i="0" dirty="0">
              <a:effectLst/>
              <a:latin typeface="open-sans"/>
            </a:endParaRPr>
          </a:p>
          <a:p>
            <a:endParaRPr lang="en-US" dirty="0"/>
          </a:p>
        </p:txBody>
      </p:sp>
      <p:sp>
        <p:nvSpPr>
          <p:cNvPr id="3" name="Content Placeholder 2">
            <a:extLst>
              <a:ext uri="{FF2B5EF4-FFF2-40B4-BE49-F238E27FC236}">
                <a16:creationId xmlns:a16="http://schemas.microsoft.com/office/drawing/2014/main" id="{BFDA85AD-DE83-467B-90BD-7CF4A8ED13B2}"/>
              </a:ext>
            </a:extLst>
          </p:cNvPr>
          <p:cNvSpPr>
            <a:spLocks noGrp="1"/>
          </p:cNvSpPr>
          <p:nvPr>
            <p:ph type="body" sz="quarter" idx="3"/>
          </p:nvPr>
        </p:nvSpPr>
        <p:spPr/>
        <p:txBody>
          <a:bodyPr>
            <a:normAutofit/>
          </a:bodyPr>
          <a:lstStyle/>
          <a:p>
            <a:pPr lvl="1"/>
            <a:r>
              <a:rPr lang="en-US" sz="1400" dirty="0">
                <a:solidFill>
                  <a:schemeClr val="accent1">
                    <a:lumMod val="40000"/>
                    <a:lumOff val="60000"/>
                  </a:schemeClr>
                </a:solidFill>
                <a:latin typeface="+mj-lt"/>
              </a:rPr>
              <a:t>New Revised Standard Version</a:t>
            </a:r>
          </a:p>
        </p:txBody>
      </p:sp>
      <p:sp>
        <p:nvSpPr>
          <p:cNvPr id="52" name="Text Placeholder 51">
            <a:extLst>
              <a:ext uri="{FF2B5EF4-FFF2-40B4-BE49-F238E27FC236}">
                <a16:creationId xmlns:a16="http://schemas.microsoft.com/office/drawing/2014/main" id="{C41B992C-B5CC-4AB1-8F01-37D4144755F6}"/>
              </a:ext>
            </a:extLst>
          </p:cNvPr>
          <p:cNvSpPr>
            <a:spLocks noGrp="1"/>
          </p:cNvSpPr>
          <p:nvPr>
            <p:ph type="body" sz="half" idx="16"/>
          </p:nvPr>
        </p:nvSpPr>
        <p:spPr/>
        <p:txBody>
          <a:bodyPr/>
          <a:lstStyle/>
          <a:p>
            <a:r>
              <a:rPr lang="en-US" sz="1400" b="1" i="0" baseline="30000" dirty="0">
                <a:effectLst/>
                <a:latin typeface="system-ui"/>
              </a:rPr>
              <a:t>36 </a:t>
            </a:r>
            <a:r>
              <a:rPr lang="en-US" sz="1400" b="0" i="0" dirty="0">
                <a:effectLst/>
                <a:latin typeface="system-ui"/>
              </a:rPr>
              <a:t>As they traveled along the road, they came to some water and the eunuch said, “Look, here is water. What can stand in the way of my being baptized?” </a:t>
            </a:r>
            <a:r>
              <a:rPr lang="en-US" sz="1400" b="1" i="0" baseline="30000" dirty="0">
                <a:effectLst/>
                <a:latin typeface="system-ui"/>
              </a:rPr>
              <a:t>[37] </a:t>
            </a:r>
            <a:r>
              <a:rPr lang="en-US" sz="1400" b="0" i="0" baseline="30000" dirty="0">
                <a:effectLst/>
                <a:latin typeface="system-ui"/>
              </a:rPr>
              <a:t>[</a:t>
            </a:r>
            <a:r>
              <a:rPr lang="en-US" sz="1400" b="0" i="0" baseline="30000" dirty="0">
                <a:effectLst/>
                <a:latin typeface="system-ui"/>
                <a:hlinkClick r:id="rId4" tooltip="See footnote c"/>
              </a:rPr>
              <a:t>c</a:t>
            </a:r>
            <a:r>
              <a:rPr lang="en-US" sz="1400" b="0" i="0" baseline="30000" dirty="0">
                <a:effectLst/>
                <a:latin typeface="system-ui"/>
              </a:rPr>
              <a:t>]</a:t>
            </a:r>
            <a:r>
              <a:rPr lang="en-US" sz="1400" b="0" i="0" dirty="0">
                <a:effectLst/>
                <a:latin typeface="system-ui"/>
              </a:rPr>
              <a:t> </a:t>
            </a:r>
            <a:r>
              <a:rPr lang="en-US" sz="1400" b="1" i="0" baseline="30000" dirty="0">
                <a:effectLst/>
                <a:latin typeface="system-ui"/>
              </a:rPr>
              <a:t>38 </a:t>
            </a:r>
            <a:r>
              <a:rPr lang="en-US" sz="1400" b="0" i="0" dirty="0">
                <a:effectLst/>
                <a:latin typeface="system-ui"/>
              </a:rPr>
              <a:t>And he gave orders to stop the chariot. Then both Philip and the eunuch went down into the water </a:t>
            </a:r>
            <a:r>
              <a:rPr lang="en-US" sz="1400" b="1" i="0" dirty="0">
                <a:effectLst/>
                <a:latin typeface="system-ui"/>
              </a:rPr>
              <a:t>and Philip baptized him</a:t>
            </a:r>
            <a:r>
              <a:rPr lang="en-US" sz="1400" b="0" i="0" dirty="0">
                <a:effectLst/>
                <a:latin typeface="system-ui"/>
              </a:rPr>
              <a:t>.</a:t>
            </a:r>
          </a:p>
          <a:p>
            <a:endParaRPr lang="en-US" dirty="0"/>
          </a:p>
        </p:txBody>
      </p:sp>
      <p:sp>
        <p:nvSpPr>
          <p:cNvPr id="50" name="Text Placeholder 49">
            <a:extLst>
              <a:ext uri="{FF2B5EF4-FFF2-40B4-BE49-F238E27FC236}">
                <a16:creationId xmlns:a16="http://schemas.microsoft.com/office/drawing/2014/main" id="{C19013FC-63FF-49CA-80B0-8F47D18E83D2}"/>
              </a:ext>
            </a:extLst>
          </p:cNvPr>
          <p:cNvSpPr>
            <a:spLocks noGrp="1"/>
          </p:cNvSpPr>
          <p:nvPr>
            <p:ph type="body" sz="quarter" idx="13"/>
          </p:nvPr>
        </p:nvSpPr>
        <p:spPr/>
        <p:txBody>
          <a:bodyPr/>
          <a:lstStyle/>
          <a:p>
            <a:r>
              <a:rPr lang="en-US" sz="1800" dirty="0"/>
              <a:t>Revised Standard Version</a:t>
            </a:r>
          </a:p>
        </p:txBody>
      </p:sp>
      <p:sp>
        <p:nvSpPr>
          <p:cNvPr id="53" name="Text Placeholder 52">
            <a:extLst>
              <a:ext uri="{FF2B5EF4-FFF2-40B4-BE49-F238E27FC236}">
                <a16:creationId xmlns:a16="http://schemas.microsoft.com/office/drawing/2014/main" id="{A50CBFC4-F78B-434D-AC77-C9BDE921942F}"/>
              </a:ext>
            </a:extLst>
          </p:cNvPr>
          <p:cNvSpPr>
            <a:spLocks noGrp="1"/>
          </p:cNvSpPr>
          <p:nvPr>
            <p:ph type="body" sz="half" idx="17"/>
          </p:nvPr>
        </p:nvSpPr>
        <p:spPr/>
        <p:txBody>
          <a:bodyPr/>
          <a:lstStyle/>
          <a:p>
            <a:r>
              <a:rPr lang="en-US" b="1" i="0" baseline="30000" dirty="0">
                <a:solidFill>
                  <a:srgbClr val="000000"/>
                </a:solidFill>
                <a:effectLst/>
                <a:latin typeface="system-ui"/>
              </a:rPr>
              <a:t>36 </a:t>
            </a:r>
            <a:r>
              <a:rPr lang="en-US" b="0" i="0" dirty="0">
                <a:solidFill>
                  <a:srgbClr val="000000"/>
                </a:solidFill>
                <a:effectLst/>
                <a:latin typeface="system-ui"/>
              </a:rPr>
              <a:t>And as they went along the road they came to some water, and the eunuch said, “See, here is water! What is to prevent my being baptized?”</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a:t>
            </a:r>
            <a:r>
              <a:rPr lang="en-US" b="1" i="0" baseline="30000" dirty="0">
                <a:solidFill>
                  <a:srgbClr val="000000"/>
                </a:solidFill>
                <a:effectLst/>
                <a:latin typeface="system-ui"/>
              </a:rPr>
              <a:t>38 </a:t>
            </a:r>
            <a:r>
              <a:rPr lang="en-US" b="0" i="0" dirty="0">
                <a:solidFill>
                  <a:srgbClr val="000000"/>
                </a:solidFill>
                <a:effectLst/>
                <a:latin typeface="system-ui"/>
              </a:rPr>
              <a:t>And he commanded the chariot to stop, and they both went down into the water, Philip and the eunuch, and he baptized him. </a:t>
            </a:r>
            <a:r>
              <a:rPr lang="en-US" b="1" i="0" baseline="30000" dirty="0">
                <a:solidFill>
                  <a:srgbClr val="000000"/>
                </a:solidFill>
                <a:effectLst/>
                <a:latin typeface="system-ui"/>
              </a:rPr>
              <a:t>39 </a:t>
            </a:r>
            <a:r>
              <a:rPr lang="en-US" b="0" i="0" dirty="0">
                <a:solidFill>
                  <a:srgbClr val="000000"/>
                </a:solidFill>
                <a:effectLst/>
                <a:latin typeface="system-ui"/>
              </a:rPr>
              <a:t>And when they came up out of the water, the Spirit of the Lord caught up Philip; and the eunuch saw him no more, and went on his way rejoicing.</a:t>
            </a:r>
            <a:endParaRPr lang="en-US" dirty="0"/>
          </a:p>
        </p:txBody>
      </p:sp>
    </p:spTree>
    <p:extLst>
      <p:ext uri="{BB962C8B-B14F-4D97-AF65-F5344CB8AC3E}">
        <p14:creationId xmlns:p14="http://schemas.microsoft.com/office/powerpoint/2010/main" val="152084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31A9-0989-462B-8705-CE4C78622E94}"/>
              </a:ext>
            </a:extLst>
          </p:cNvPr>
          <p:cNvSpPr>
            <a:spLocks noGrp="1"/>
          </p:cNvSpPr>
          <p:nvPr>
            <p:ph type="title" idx="4294967295"/>
          </p:nvPr>
        </p:nvSpPr>
        <p:spPr>
          <a:xfrm>
            <a:off x="0" y="742950"/>
            <a:ext cx="3476625" cy="4962525"/>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Acts 8:26-40</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dirty="0">
                <a:solidFill>
                  <a:srgbClr val="FFFFFF"/>
                </a:solidFill>
              </a:rPr>
              <a:t>Who Saves Whom???</a:t>
            </a: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pic>
        <p:nvPicPr>
          <p:cNvPr id="5" name="Online Media 4" title="Vicks - Generations of Care #TouchOfCare">
            <a:hlinkClick r:id="" action="ppaction://media"/>
            <a:extLst>
              <a:ext uri="{FF2B5EF4-FFF2-40B4-BE49-F238E27FC236}">
                <a16:creationId xmlns:a16="http://schemas.microsoft.com/office/drawing/2014/main" id="{52B59CAB-A36D-49D2-96B3-E15A5F1A577F}"/>
              </a:ext>
            </a:extLst>
          </p:cNvPr>
          <p:cNvPicPr>
            <a:picLocks noGrp="1" noRot="1" noChangeAspect="1"/>
          </p:cNvPicPr>
          <p:nvPr>
            <p:ph sz="half" idx="4294967295"/>
            <a:videoFile r:link="rId1"/>
          </p:nvPr>
        </p:nvPicPr>
        <p:blipFill>
          <a:blip r:embed="rId3"/>
          <a:stretch>
            <a:fillRect/>
          </a:stretch>
        </p:blipFill>
        <p:spPr>
          <a:xfrm>
            <a:off x="142875" y="742950"/>
            <a:ext cx="10258425" cy="5553075"/>
          </a:xfrm>
          <a:prstGeom prst="rect">
            <a:avLst/>
          </a:prstGeom>
        </p:spPr>
      </p:pic>
    </p:spTree>
    <p:extLst>
      <p:ext uri="{BB962C8B-B14F-4D97-AF65-F5344CB8AC3E}">
        <p14:creationId xmlns:p14="http://schemas.microsoft.com/office/powerpoint/2010/main" val="25850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3" name="Rectangle 19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5" name="Oval 19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6" name="Oval 19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7" name="Oval 19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8" name="Oval 19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2" name="Rectangle 20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3" name="Rectangle 20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04" name="Freeform: Shape 203">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133B552E-D30F-46CC-AE39-0E64F8CB9CC0}"/>
              </a:ext>
            </a:extLst>
          </p:cNvPr>
          <p:cNvSpPr>
            <a:spLocks noGrp="1"/>
          </p:cNvSpPr>
          <p:nvPr>
            <p:ph type="title"/>
          </p:nvPr>
        </p:nvSpPr>
        <p:spPr>
          <a:xfrm>
            <a:off x="639098" y="629265"/>
            <a:ext cx="6072776" cy="1123830"/>
          </a:xfrm>
        </p:spPr>
        <p:txBody>
          <a:bodyPr vert="horz" lIns="91440" tIns="45720" rIns="91440" bIns="45720" rtlCol="0" anchor="ctr">
            <a:normAutofit/>
          </a:bodyPr>
          <a:lstStyle/>
          <a:p>
            <a:r>
              <a:rPr lang="en-US" dirty="0">
                <a:solidFill>
                  <a:schemeClr val="tx1"/>
                </a:solidFill>
              </a:rPr>
              <a:t>	Acts 8:26-36</a:t>
            </a:r>
          </a:p>
        </p:txBody>
      </p:sp>
      <p:pic>
        <p:nvPicPr>
          <p:cNvPr id="1026" name="Picture 2" descr="Ethiopian eunuch - Wikipedia">
            <a:extLst>
              <a:ext uri="{FF2B5EF4-FFF2-40B4-BE49-F238E27FC236}">
                <a16:creationId xmlns:a16="http://schemas.microsoft.com/office/drawing/2014/main" id="{B222B047-11C7-4FCF-91A8-C3242CEB93E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496" r="-3" b="-3"/>
          <a:stretch/>
        </p:blipFill>
        <p:spPr bwMode="auto">
          <a:xfrm>
            <a:off x="7418226" y="645106"/>
            <a:ext cx="4125317" cy="5585369"/>
          </a:xfrm>
          <a:prstGeom prst="rect">
            <a:avLst/>
          </a:prstGeom>
          <a:noFill/>
          <a:extLst>
            <a:ext uri="{909E8E84-426E-40DD-AFC4-6F175D3DCCD1}">
              <a14:hiddenFill xmlns:a14="http://schemas.microsoft.com/office/drawing/2010/main">
                <a:solidFill>
                  <a:srgbClr val="FFFFFF"/>
                </a:solidFill>
              </a14:hiddenFill>
            </a:ext>
          </a:extLst>
        </p:spPr>
      </p:pic>
      <p:sp>
        <p:nvSpPr>
          <p:cNvPr id="207" name="Rectangle 20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8" name="Oval 20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9" name="Oval 20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932518E-02AE-4529-8127-3D5D6095D8B9}"/>
              </a:ext>
            </a:extLst>
          </p:cNvPr>
          <p:cNvSpPr>
            <a:spLocks noGrp="1"/>
          </p:cNvSpPr>
          <p:nvPr>
            <p:ph type="body" sz="half" idx="2"/>
          </p:nvPr>
        </p:nvSpPr>
        <p:spPr>
          <a:xfrm>
            <a:off x="639098" y="1856923"/>
            <a:ext cx="6072776" cy="4373552"/>
          </a:xfrm>
        </p:spPr>
        <p:txBody>
          <a:bodyPr vert="horz" lIns="91440" tIns="45720" rIns="91440" bIns="45720" rtlCol="0" anchor="ctr">
            <a:normAutofit/>
          </a:bodyPr>
          <a:lstStyle/>
          <a:p>
            <a:pPr marL="171450" indent="-171450">
              <a:lnSpc>
                <a:spcPct val="90000"/>
              </a:lnSpc>
              <a:buFont typeface="Wingdings" panose="05000000000000000000" pitchFamily="2" charset="2"/>
              <a:buChar char="Ø"/>
            </a:pPr>
            <a:r>
              <a:rPr lang="en-US" sz="800" baseline="30000" dirty="0">
                <a:solidFill>
                  <a:schemeClr val="tx1"/>
                </a:solidFill>
                <a:effectLst/>
              </a:rPr>
              <a:t>6 </a:t>
            </a:r>
            <a:r>
              <a:rPr lang="en-US" sz="800" dirty="0">
                <a:solidFill>
                  <a:schemeClr val="tx1"/>
                </a:solidFill>
                <a:effectLst/>
              </a:rPr>
              <a:t>Now an angel of the Lord said to Philip, “Go south to the road—the desert road—that goes down from Jerusalem to Gaza.” </a:t>
            </a:r>
            <a:r>
              <a:rPr lang="en-US" sz="800" baseline="30000" dirty="0">
                <a:solidFill>
                  <a:schemeClr val="tx1"/>
                </a:solidFill>
                <a:effectLst/>
              </a:rPr>
              <a:t>27 </a:t>
            </a:r>
            <a:r>
              <a:rPr lang="en-US" sz="800" dirty="0">
                <a:solidFill>
                  <a:schemeClr val="tx1"/>
                </a:solidFill>
                <a:effectLst/>
              </a:rPr>
              <a:t>So he started out, and on his way he met an Ethiopian</a:t>
            </a:r>
            <a:r>
              <a:rPr lang="en-US" sz="800" baseline="30000" dirty="0">
                <a:solidFill>
                  <a:schemeClr val="tx1"/>
                </a:solidFill>
                <a:effectLst/>
              </a:rPr>
              <a:t>[</a:t>
            </a:r>
            <a:r>
              <a:rPr lang="en-US" sz="800" baseline="30000" dirty="0">
                <a:solidFill>
                  <a:schemeClr val="tx1"/>
                </a:solidFill>
                <a:effectLst/>
                <a:hlinkClick r:id="rId4" tooltip="See footnote a"/>
              </a:rPr>
              <a:t>a</a:t>
            </a:r>
            <a:r>
              <a:rPr lang="en-US" sz="800" baseline="30000" dirty="0">
                <a:solidFill>
                  <a:schemeClr val="tx1"/>
                </a:solidFill>
                <a:effectLst/>
              </a:rPr>
              <a:t>]</a:t>
            </a:r>
            <a:r>
              <a:rPr lang="en-US" sz="800" dirty="0">
                <a:solidFill>
                  <a:schemeClr val="tx1"/>
                </a:solidFill>
                <a:effectLst/>
              </a:rPr>
              <a:t> eunuch, an important official in charge of all the treasury of the </a:t>
            </a:r>
            <a:r>
              <a:rPr lang="en-US" sz="800" dirty="0" err="1">
                <a:solidFill>
                  <a:schemeClr val="tx1"/>
                </a:solidFill>
                <a:effectLst/>
              </a:rPr>
              <a:t>Kandake</a:t>
            </a:r>
            <a:r>
              <a:rPr lang="en-US" sz="800" dirty="0">
                <a:solidFill>
                  <a:schemeClr val="tx1"/>
                </a:solidFill>
                <a:effectLst/>
              </a:rPr>
              <a:t> (which means “queen of the Ethiopians”). This man had gone to Jerusalem to worship, </a:t>
            </a:r>
            <a:r>
              <a:rPr lang="en-US" sz="800" baseline="30000" dirty="0">
                <a:solidFill>
                  <a:schemeClr val="tx1"/>
                </a:solidFill>
                <a:effectLst/>
              </a:rPr>
              <a:t>28 </a:t>
            </a:r>
            <a:r>
              <a:rPr lang="en-US" sz="800" dirty="0">
                <a:solidFill>
                  <a:schemeClr val="tx1"/>
                </a:solidFill>
                <a:effectLst/>
              </a:rPr>
              <a:t>and on his way home was sitting in his chariot reading the Book of Isaiah the prophet. </a:t>
            </a:r>
            <a:r>
              <a:rPr lang="en-US" sz="800" baseline="30000" dirty="0">
                <a:solidFill>
                  <a:schemeClr val="tx1"/>
                </a:solidFill>
                <a:effectLst/>
              </a:rPr>
              <a:t>29 </a:t>
            </a:r>
            <a:r>
              <a:rPr lang="en-US" sz="800" dirty="0">
                <a:solidFill>
                  <a:schemeClr val="tx1"/>
                </a:solidFill>
                <a:effectLst/>
              </a:rPr>
              <a:t>The Spirit told Philip, “Go to that chariot and stay near it.”</a:t>
            </a:r>
          </a:p>
          <a:p>
            <a:pPr indent="-228600">
              <a:lnSpc>
                <a:spcPct val="90000"/>
              </a:lnSpc>
              <a:buFont typeface="Wingdings 3" charset="2"/>
              <a:buChar char=""/>
            </a:pPr>
            <a:r>
              <a:rPr lang="en-US" sz="800" baseline="30000" dirty="0">
                <a:solidFill>
                  <a:schemeClr val="tx1"/>
                </a:solidFill>
                <a:effectLst/>
              </a:rPr>
              <a:t>30 </a:t>
            </a:r>
            <a:r>
              <a:rPr lang="en-US" sz="800" dirty="0">
                <a:solidFill>
                  <a:schemeClr val="tx1"/>
                </a:solidFill>
                <a:effectLst/>
              </a:rPr>
              <a:t>Then Philip ran up to the chariot and heard the man reading Isaiah the prophet. “Do you understand what you are reading?” Philip asked.</a:t>
            </a:r>
          </a:p>
          <a:p>
            <a:pPr indent="-228600">
              <a:lnSpc>
                <a:spcPct val="90000"/>
              </a:lnSpc>
              <a:buFont typeface="Wingdings 3" charset="2"/>
              <a:buChar char=""/>
            </a:pPr>
            <a:r>
              <a:rPr lang="en-US" sz="800" baseline="30000" dirty="0">
                <a:solidFill>
                  <a:schemeClr val="tx1"/>
                </a:solidFill>
                <a:effectLst/>
              </a:rPr>
              <a:t>31 </a:t>
            </a:r>
            <a:r>
              <a:rPr lang="en-US" sz="800" dirty="0">
                <a:solidFill>
                  <a:schemeClr val="tx1"/>
                </a:solidFill>
                <a:effectLst/>
              </a:rPr>
              <a:t>“How can I,” he said, “unless someone explains it to me?” So he invited Philip to come up and sit with him.</a:t>
            </a:r>
          </a:p>
          <a:p>
            <a:pPr indent="-228600">
              <a:lnSpc>
                <a:spcPct val="90000"/>
              </a:lnSpc>
              <a:buFont typeface="Wingdings 3" charset="2"/>
              <a:buChar char=""/>
            </a:pPr>
            <a:r>
              <a:rPr lang="en-US" sz="800" baseline="30000" dirty="0">
                <a:solidFill>
                  <a:schemeClr val="tx1"/>
                </a:solidFill>
                <a:effectLst/>
              </a:rPr>
              <a:t>32 </a:t>
            </a:r>
            <a:r>
              <a:rPr lang="en-US" sz="800" dirty="0">
                <a:solidFill>
                  <a:schemeClr val="tx1"/>
                </a:solidFill>
                <a:effectLst/>
              </a:rPr>
              <a:t>This is the passage of Scripture the eunuch was reading:</a:t>
            </a:r>
          </a:p>
          <a:p>
            <a:pPr indent="-228600">
              <a:lnSpc>
                <a:spcPct val="90000"/>
              </a:lnSpc>
              <a:buFont typeface="Wingdings 3" charset="2"/>
              <a:buChar char=""/>
            </a:pPr>
            <a:r>
              <a:rPr lang="en-US" sz="800" dirty="0">
                <a:solidFill>
                  <a:schemeClr val="tx1"/>
                </a:solidFill>
                <a:effectLst/>
              </a:rPr>
              <a:t>“He was led like a sheep to the slaughter,</a:t>
            </a:r>
            <a:br>
              <a:rPr lang="en-US" sz="800" dirty="0">
                <a:solidFill>
                  <a:schemeClr val="tx1"/>
                </a:solidFill>
                <a:effectLst/>
              </a:rPr>
            </a:br>
            <a:r>
              <a:rPr lang="en-US" sz="800" dirty="0">
                <a:solidFill>
                  <a:schemeClr val="tx1"/>
                </a:solidFill>
                <a:effectLst/>
              </a:rPr>
              <a:t>    and as a lamb before its shearer is silent,</a:t>
            </a:r>
            <a:br>
              <a:rPr lang="en-US" sz="800" dirty="0">
                <a:solidFill>
                  <a:schemeClr val="tx1"/>
                </a:solidFill>
                <a:effectLst/>
              </a:rPr>
            </a:br>
            <a:r>
              <a:rPr lang="en-US" sz="800" dirty="0">
                <a:solidFill>
                  <a:schemeClr val="tx1"/>
                </a:solidFill>
                <a:effectLst/>
              </a:rPr>
              <a:t>    so he did not open his mouth.</a:t>
            </a:r>
            <a:br>
              <a:rPr lang="en-US" sz="800" dirty="0">
                <a:solidFill>
                  <a:schemeClr val="tx1"/>
                </a:solidFill>
                <a:effectLst/>
              </a:rPr>
            </a:br>
            <a:r>
              <a:rPr lang="en-US" sz="800" baseline="30000" dirty="0">
                <a:solidFill>
                  <a:schemeClr val="tx1"/>
                </a:solidFill>
                <a:effectLst/>
              </a:rPr>
              <a:t>33 </a:t>
            </a:r>
            <a:r>
              <a:rPr lang="en-US" sz="800" dirty="0">
                <a:solidFill>
                  <a:schemeClr val="tx1"/>
                </a:solidFill>
                <a:effectLst/>
              </a:rPr>
              <a:t>In his humiliation he was deprived of justice.</a:t>
            </a:r>
            <a:br>
              <a:rPr lang="en-US" sz="800" dirty="0">
                <a:solidFill>
                  <a:schemeClr val="tx1"/>
                </a:solidFill>
                <a:effectLst/>
              </a:rPr>
            </a:br>
            <a:r>
              <a:rPr lang="en-US" sz="800" dirty="0">
                <a:solidFill>
                  <a:schemeClr val="tx1"/>
                </a:solidFill>
                <a:effectLst/>
              </a:rPr>
              <a:t>    Who can speak of his descendants?</a:t>
            </a:r>
            <a:br>
              <a:rPr lang="en-US" sz="800" dirty="0">
                <a:solidFill>
                  <a:schemeClr val="tx1"/>
                </a:solidFill>
                <a:effectLst/>
              </a:rPr>
            </a:br>
            <a:r>
              <a:rPr lang="en-US" sz="800" dirty="0">
                <a:solidFill>
                  <a:schemeClr val="tx1"/>
                </a:solidFill>
                <a:effectLst/>
              </a:rPr>
              <a:t>    For his life was taken from the earth.”</a:t>
            </a:r>
            <a:r>
              <a:rPr lang="en-US" sz="800" baseline="30000" dirty="0">
                <a:solidFill>
                  <a:schemeClr val="tx1"/>
                </a:solidFill>
                <a:effectLst/>
              </a:rPr>
              <a:t>[</a:t>
            </a:r>
            <a:r>
              <a:rPr lang="en-US" sz="800" baseline="30000" dirty="0">
                <a:solidFill>
                  <a:schemeClr val="tx1"/>
                </a:solidFill>
                <a:effectLst/>
                <a:hlinkClick r:id="rId5" tooltip="See footnote b"/>
              </a:rPr>
              <a:t>b</a:t>
            </a:r>
            <a:r>
              <a:rPr lang="en-US" sz="800" baseline="30000" dirty="0">
                <a:solidFill>
                  <a:schemeClr val="tx1"/>
                </a:solidFill>
                <a:effectLst/>
              </a:rPr>
              <a:t>]</a:t>
            </a:r>
            <a:endParaRPr lang="en-US" sz="800" dirty="0">
              <a:solidFill>
                <a:schemeClr val="tx1"/>
              </a:solidFill>
              <a:effectLst/>
            </a:endParaRPr>
          </a:p>
          <a:p>
            <a:pPr indent="-228600">
              <a:lnSpc>
                <a:spcPct val="90000"/>
              </a:lnSpc>
              <a:buFont typeface="Wingdings 3" charset="2"/>
              <a:buChar char=""/>
            </a:pPr>
            <a:r>
              <a:rPr lang="en-US" sz="800" baseline="30000" dirty="0">
                <a:solidFill>
                  <a:schemeClr val="tx1"/>
                </a:solidFill>
                <a:effectLst/>
              </a:rPr>
              <a:t>34 </a:t>
            </a:r>
            <a:r>
              <a:rPr lang="en-US" sz="800" dirty="0">
                <a:solidFill>
                  <a:schemeClr val="tx1"/>
                </a:solidFill>
                <a:effectLst/>
              </a:rPr>
              <a:t>The eunuch asked Philip, “Tell me, please, who is the prophet talking about, himself or someone else?” </a:t>
            </a:r>
            <a:r>
              <a:rPr lang="en-US" sz="800" baseline="30000" dirty="0">
                <a:solidFill>
                  <a:schemeClr val="tx1"/>
                </a:solidFill>
                <a:effectLst/>
              </a:rPr>
              <a:t>35 </a:t>
            </a:r>
            <a:r>
              <a:rPr lang="en-US" sz="800" dirty="0">
                <a:solidFill>
                  <a:schemeClr val="tx1"/>
                </a:solidFill>
                <a:effectLst/>
              </a:rPr>
              <a:t>Then Philip began with that very passage of Scripture and told him the good news about Jesus.</a:t>
            </a:r>
          </a:p>
          <a:p>
            <a:pPr indent="-228600">
              <a:lnSpc>
                <a:spcPct val="90000"/>
              </a:lnSpc>
              <a:buFont typeface="Wingdings 3" charset="2"/>
              <a:buChar char=""/>
            </a:pPr>
            <a:r>
              <a:rPr lang="en-US" sz="800" baseline="30000" dirty="0">
                <a:solidFill>
                  <a:schemeClr val="tx1"/>
                </a:solidFill>
                <a:effectLst/>
              </a:rPr>
              <a:t>36 </a:t>
            </a:r>
            <a:r>
              <a:rPr lang="en-US" sz="800" dirty="0">
                <a:solidFill>
                  <a:schemeClr val="tx1"/>
                </a:solidFill>
                <a:effectLst/>
              </a:rPr>
              <a:t>As they traveled along the road, they came to some water and the eunuch said, “Look, here is water. What can stand in the way of my being baptized?” </a:t>
            </a:r>
            <a:r>
              <a:rPr lang="en-US" sz="800" baseline="30000" dirty="0">
                <a:solidFill>
                  <a:schemeClr val="tx1"/>
                </a:solidFill>
                <a:effectLst/>
              </a:rPr>
              <a:t>[37] [</a:t>
            </a:r>
            <a:r>
              <a:rPr lang="en-US" sz="800" baseline="30000" dirty="0">
                <a:solidFill>
                  <a:schemeClr val="tx1"/>
                </a:solidFill>
                <a:effectLst/>
                <a:hlinkClick r:id="rId6" tooltip="See footnote c"/>
              </a:rPr>
              <a:t>c</a:t>
            </a:r>
            <a:r>
              <a:rPr lang="en-US" sz="800" baseline="30000" dirty="0">
                <a:solidFill>
                  <a:schemeClr val="tx1"/>
                </a:solidFill>
                <a:effectLst/>
              </a:rPr>
              <a:t>]</a:t>
            </a:r>
            <a:r>
              <a:rPr lang="en-US" sz="800" dirty="0">
                <a:solidFill>
                  <a:schemeClr val="tx1"/>
                </a:solidFill>
                <a:effectLst/>
              </a:rPr>
              <a:t> </a:t>
            </a:r>
            <a:r>
              <a:rPr lang="en-US" sz="800" baseline="30000" dirty="0">
                <a:solidFill>
                  <a:schemeClr val="tx1"/>
                </a:solidFill>
                <a:effectLst/>
              </a:rPr>
              <a:t>38 </a:t>
            </a:r>
            <a:r>
              <a:rPr lang="en-US" sz="800" dirty="0">
                <a:solidFill>
                  <a:schemeClr val="tx1"/>
                </a:solidFill>
                <a:effectLst/>
              </a:rPr>
              <a:t>And he gave orders to stop the chariot. Then both Philip and the eunuch went down into the water and Philip baptized him. </a:t>
            </a:r>
            <a:r>
              <a:rPr lang="en-US" sz="800" baseline="30000" dirty="0">
                <a:solidFill>
                  <a:schemeClr val="tx1"/>
                </a:solidFill>
                <a:effectLst/>
              </a:rPr>
              <a:t>39 </a:t>
            </a:r>
            <a:r>
              <a:rPr lang="en-US" sz="800" dirty="0">
                <a:solidFill>
                  <a:schemeClr val="tx1"/>
                </a:solidFill>
                <a:effectLst/>
              </a:rPr>
              <a:t>When they came up out of the water, the Spirit of the Lord suddenly took Philip away, and the eunuch did not see him again, but went on his way rejoicing. </a:t>
            </a:r>
            <a:r>
              <a:rPr lang="en-US" sz="800" baseline="30000" dirty="0">
                <a:solidFill>
                  <a:schemeClr val="tx1"/>
                </a:solidFill>
                <a:effectLst/>
              </a:rPr>
              <a:t>40 </a:t>
            </a:r>
            <a:r>
              <a:rPr lang="en-US" sz="800" dirty="0">
                <a:solidFill>
                  <a:schemeClr val="tx1"/>
                </a:solidFill>
                <a:effectLst/>
              </a:rPr>
              <a:t>Philip, however, appeared at </a:t>
            </a:r>
            <a:r>
              <a:rPr lang="en-US" sz="800" dirty="0" err="1">
                <a:solidFill>
                  <a:schemeClr val="tx1"/>
                </a:solidFill>
                <a:effectLst/>
              </a:rPr>
              <a:t>Azotus</a:t>
            </a:r>
            <a:r>
              <a:rPr lang="en-US" sz="800" dirty="0">
                <a:solidFill>
                  <a:schemeClr val="tx1"/>
                </a:solidFill>
                <a:effectLst/>
              </a:rPr>
              <a:t> and traveled about, preaching the gospel in all the towns until he reached Caesarea</a:t>
            </a:r>
          </a:p>
          <a:p>
            <a:pPr indent="-228600">
              <a:lnSpc>
                <a:spcPct val="90000"/>
              </a:lnSpc>
              <a:buFont typeface="Wingdings 3" charset="2"/>
              <a:buChar char=""/>
            </a:pPr>
            <a:endParaRPr lang="en-US" sz="800" dirty="0">
              <a:solidFill>
                <a:schemeClr val="tx1"/>
              </a:solidFill>
            </a:endParaRPr>
          </a:p>
        </p:txBody>
      </p:sp>
    </p:spTree>
    <p:extLst>
      <p:ext uri="{BB962C8B-B14F-4D97-AF65-F5344CB8AC3E}">
        <p14:creationId xmlns:p14="http://schemas.microsoft.com/office/powerpoint/2010/main" val="15128682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eet Gauri Sawant, Who Is Trying To Build A Home For Children Of ...">
            <a:extLst>
              <a:ext uri="{FF2B5EF4-FFF2-40B4-BE49-F238E27FC236}">
                <a16:creationId xmlns:a16="http://schemas.microsoft.com/office/drawing/2014/main" id="{2CC23A82-448E-43C5-B7B9-FA110BD21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20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D6F8D3E-4CA0-4845-9E1A-C007B266560B}"/>
              </a:ext>
            </a:extLst>
          </p:cNvPr>
          <p:cNvSpPr>
            <a:spLocks noGrp="1"/>
          </p:cNvSpPr>
          <p:nvPr>
            <p:ph type="title"/>
          </p:nvPr>
        </p:nvSpPr>
        <p:spPr>
          <a:xfrm>
            <a:off x="8160773" y="1277653"/>
            <a:ext cx="3020133" cy="3117366"/>
          </a:xfrm>
        </p:spPr>
        <p:txBody>
          <a:bodyPr vert="horz" lIns="91440" tIns="45720" rIns="91440" bIns="45720" rtlCol="0" anchor="b">
            <a:normAutofit/>
          </a:bodyPr>
          <a:lstStyle/>
          <a:p>
            <a:r>
              <a:rPr lang="en-US" sz="4400" b="1" i="0" kern="1200" dirty="0">
                <a:solidFill>
                  <a:schemeClr val="bg2"/>
                </a:solidFill>
                <a:latin typeface="+mj-lt"/>
                <a:ea typeface="+mj-ea"/>
                <a:cs typeface="+mj-cs"/>
              </a:rPr>
              <a:t>Thank You</a:t>
            </a:r>
          </a:p>
        </p:txBody>
      </p:sp>
      <p:sp>
        <p:nvSpPr>
          <p:cNvPr id="5" name="Text Placeholder 4">
            <a:extLst>
              <a:ext uri="{FF2B5EF4-FFF2-40B4-BE49-F238E27FC236}">
                <a16:creationId xmlns:a16="http://schemas.microsoft.com/office/drawing/2014/main" id="{42A39C1F-7008-4EEC-B83F-8919919AE2D0}"/>
              </a:ext>
            </a:extLst>
          </p:cNvPr>
          <p:cNvSpPr>
            <a:spLocks noGrp="1"/>
          </p:cNvSpPr>
          <p:nvPr>
            <p:ph type="body" idx="1"/>
          </p:nvPr>
        </p:nvSpPr>
        <p:spPr>
          <a:xfrm>
            <a:off x="8160773" y="4591665"/>
            <a:ext cx="3020134" cy="985564"/>
          </a:xfrm>
        </p:spPr>
        <p:txBody>
          <a:bodyPr vert="horz" lIns="91440" tIns="45720" rIns="91440" bIns="45720" rtlCol="0" anchor="t">
            <a:normAutofit/>
          </a:bodyPr>
          <a:lstStyle/>
          <a:p>
            <a:pPr>
              <a:lnSpc>
                <a:spcPct val="90000"/>
              </a:lnSpc>
            </a:pPr>
            <a:r>
              <a:rPr lang="en-US" sz="1100" b="1" i="0" kern="1200" cap="all" dirty="0">
                <a:solidFill>
                  <a:schemeClr val="bg1"/>
                </a:solidFill>
                <a:latin typeface="+mn-lt"/>
                <a:ea typeface="+mn-ea"/>
                <a:cs typeface="+mn-cs"/>
              </a:rPr>
              <a:t>Dr. Sharon Jacob</a:t>
            </a:r>
          </a:p>
          <a:p>
            <a:pPr>
              <a:lnSpc>
                <a:spcPct val="90000"/>
              </a:lnSpc>
            </a:pPr>
            <a:r>
              <a:rPr lang="en-US" sz="1100" b="1" i="0" kern="1200" cap="all" dirty="0">
                <a:solidFill>
                  <a:schemeClr val="bg1"/>
                </a:solidFill>
                <a:latin typeface="+mn-lt"/>
                <a:ea typeface="+mn-ea"/>
                <a:cs typeface="+mn-cs"/>
              </a:rPr>
              <a:t>Assistant Professor of New Testament</a:t>
            </a:r>
          </a:p>
          <a:p>
            <a:pPr>
              <a:lnSpc>
                <a:spcPct val="90000"/>
              </a:lnSpc>
            </a:pPr>
            <a:r>
              <a:rPr lang="en-US" sz="1100" b="1" i="0" kern="1200" cap="all" dirty="0">
                <a:solidFill>
                  <a:schemeClr val="bg1"/>
                </a:solidFill>
                <a:latin typeface="+mn-lt"/>
                <a:ea typeface="+mn-ea"/>
                <a:cs typeface="+mn-cs"/>
              </a:rPr>
              <a:t>Pacific School of Religion </a:t>
            </a:r>
          </a:p>
        </p:txBody>
      </p:sp>
      <p:sp>
        <p:nvSpPr>
          <p:cNvPr id="79" name="Rectangle 78">
            <a:extLst>
              <a:ext uri="{FF2B5EF4-FFF2-40B4-BE49-F238E27FC236}">
                <a16:creationId xmlns:a16="http://schemas.microsoft.com/office/drawing/2014/main" id="{2CE4F249-AC71-406E-8410-03E1C8809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2" y="1113062"/>
            <a:ext cx="6470908"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rdhanarishvara - Wikipedia">
            <a:extLst>
              <a:ext uri="{FF2B5EF4-FFF2-40B4-BE49-F238E27FC236}">
                <a16:creationId xmlns:a16="http://schemas.microsoft.com/office/drawing/2014/main" id="{9CD462CA-2B21-4DA8-9B75-B4F18B920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447"/>
          <a:stretch/>
        </p:blipFill>
        <p:spPr bwMode="auto">
          <a:xfrm>
            <a:off x="1324429" y="1277653"/>
            <a:ext cx="2881810" cy="4299576"/>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5124" name="Picture 4" descr="Queer Kwanzaa resources include LGBTQ Christian art for African ...">
            <a:extLst>
              <a:ext uri="{FF2B5EF4-FFF2-40B4-BE49-F238E27FC236}">
                <a16:creationId xmlns:a16="http://schemas.microsoft.com/office/drawing/2014/main" id="{1007D85E-F2F5-417B-AD1A-F10906348E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5" r="4862" b="-3"/>
          <a:stretch/>
        </p:blipFill>
        <p:spPr bwMode="auto">
          <a:xfrm>
            <a:off x="4478014" y="1277653"/>
            <a:ext cx="2881821" cy="4299576"/>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2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2" name="Rectangle 31">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5" name="Rectangle 34">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7" name="Group 36">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8" name="Rectangle 37">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9"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5" name="Title 4">
            <a:extLst>
              <a:ext uri="{FF2B5EF4-FFF2-40B4-BE49-F238E27FC236}">
                <a16:creationId xmlns:a16="http://schemas.microsoft.com/office/drawing/2014/main" id="{9F45B45A-0E10-4D1D-9896-FD8A8D4C0DE0}"/>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b="1" dirty="0">
                <a:solidFill>
                  <a:schemeClr val="tx1"/>
                </a:solidFill>
              </a:rPr>
              <a:t>Third Race</a:t>
            </a:r>
          </a:p>
        </p:txBody>
      </p:sp>
      <p:cxnSp>
        <p:nvCxnSpPr>
          <p:cNvPr id="41" name="Straight Connector 40">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873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E919178-87FC-4970-A6A2-D7A6FADB12ED}"/>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			        </a:t>
            </a:r>
            <a:r>
              <a:rPr lang="en-US" sz="3200" b="1" dirty="0">
                <a:solidFill>
                  <a:srgbClr val="EBEBEB"/>
                </a:solidFill>
              </a:rPr>
              <a:t>Liminal Race</a:t>
            </a:r>
          </a:p>
        </p:txBody>
      </p:sp>
      <p:sp>
        <p:nvSpPr>
          <p:cNvPr id="3" name="Content Placeholder 2">
            <a:extLst>
              <a:ext uri="{FF2B5EF4-FFF2-40B4-BE49-F238E27FC236}">
                <a16:creationId xmlns:a16="http://schemas.microsoft.com/office/drawing/2014/main" id="{49BB2A9C-B61B-45D4-BE93-2DF294302621}"/>
              </a:ext>
            </a:extLst>
          </p:cNvPr>
          <p:cNvSpPr>
            <a:spLocks noGrp="1"/>
          </p:cNvSpPr>
          <p:nvPr>
            <p:ph idx="1"/>
          </p:nvPr>
        </p:nvSpPr>
        <p:spPr>
          <a:xfrm>
            <a:off x="5290077" y="437513"/>
            <a:ext cx="5502614" cy="5954325"/>
          </a:xfrm>
        </p:spPr>
        <p:txBody>
          <a:bodyPr anchor="ctr">
            <a:normAutofit/>
          </a:bodyPr>
          <a:lstStyle/>
          <a:p>
            <a:r>
              <a:rPr lang="en-US" sz="2000"/>
              <a:t>The text tells us that the Eunuch an ‘Ethiopian’ (</a:t>
            </a:r>
            <a:r>
              <a:rPr lang="el-GR" sz="2000"/>
              <a:t>Αΐθίοψ</a:t>
            </a:r>
            <a:r>
              <a:rPr lang="en-US" sz="2000"/>
              <a:t>) is an official who has journeyed to Jerusalem to worship and is now returning to Ethiopia.</a:t>
            </a:r>
          </a:p>
          <a:p>
            <a:r>
              <a:rPr lang="en-US" sz="2000"/>
              <a:t>Greco-Roman authors viewed Ethiopia as a liminal nation given itself relation to the Mediterranean world and the larger Roman Empire.</a:t>
            </a:r>
          </a:p>
          <a:p>
            <a:r>
              <a:rPr lang="en-US" sz="2000"/>
              <a:t>Luke’s identification of the eunuch as an Ethiopian brings the liminality of his gender into a sharper focus. </a:t>
            </a:r>
          </a:p>
        </p:txBody>
      </p:sp>
    </p:spTree>
    <p:extLst>
      <p:ext uri="{BB962C8B-B14F-4D97-AF65-F5344CB8AC3E}">
        <p14:creationId xmlns:p14="http://schemas.microsoft.com/office/powerpoint/2010/main" val="35940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The Biblical Case for Embracing Transgender by Rev. Lawrence ...">
            <a:extLst>
              <a:ext uri="{FF2B5EF4-FFF2-40B4-BE49-F238E27FC236}">
                <a16:creationId xmlns:a16="http://schemas.microsoft.com/office/drawing/2014/main" id="{22F37B8B-95A5-4FD0-A99D-A860108CB8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41" r="1" b="26642"/>
          <a:stretch/>
        </p:blipFill>
        <p:spPr bwMode="auto">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84"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8"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7DA79FE-C246-4BC6-8CC6-A90B2A75657A}"/>
              </a:ext>
            </a:extLst>
          </p:cNvPr>
          <p:cNvSpPr>
            <a:spLocks noGrp="1"/>
          </p:cNvSpPr>
          <p:nvPr>
            <p:ph type="title"/>
          </p:nvPr>
        </p:nvSpPr>
        <p:spPr>
          <a:xfrm>
            <a:off x="1154955" y="4110824"/>
            <a:ext cx="5015258" cy="1908975"/>
          </a:xfrm>
        </p:spPr>
        <p:txBody>
          <a:bodyPr vert="horz" lIns="91440" tIns="45720" rIns="91440" bIns="45720" rtlCol="0" anchor="ctr">
            <a:normAutofit/>
          </a:bodyPr>
          <a:lstStyle/>
          <a:p>
            <a:r>
              <a:rPr lang="en-US" sz="2400" b="1" dirty="0">
                <a:solidFill>
                  <a:schemeClr val="tx1"/>
                </a:solidFill>
              </a:rPr>
              <a:t>All Roads Lead Out of Rome</a:t>
            </a:r>
          </a:p>
        </p:txBody>
      </p:sp>
      <p:sp>
        <p:nvSpPr>
          <p:cNvPr id="3" name="Content Placeholder 2">
            <a:extLst>
              <a:ext uri="{FF2B5EF4-FFF2-40B4-BE49-F238E27FC236}">
                <a16:creationId xmlns:a16="http://schemas.microsoft.com/office/drawing/2014/main" id="{9B1C5EC3-12F7-4CF1-A721-475D078F4887}"/>
              </a:ext>
            </a:extLst>
          </p:cNvPr>
          <p:cNvSpPr>
            <a:spLocks noGrp="1"/>
          </p:cNvSpPr>
          <p:nvPr>
            <p:ph type="body" sz="half" idx="2"/>
          </p:nvPr>
        </p:nvSpPr>
        <p:spPr>
          <a:xfrm>
            <a:off x="6375894" y="4110824"/>
            <a:ext cx="4772509" cy="1908976"/>
          </a:xfrm>
        </p:spPr>
        <p:txBody>
          <a:bodyPr vert="horz" lIns="91440" tIns="45720" rIns="91440" bIns="45720" rtlCol="0" anchor="ctr">
            <a:normAutofit/>
          </a:bodyPr>
          <a:lstStyle/>
          <a:p>
            <a:pPr indent="-228600">
              <a:lnSpc>
                <a:spcPct val="90000"/>
              </a:lnSpc>
              <a:buFont typeface="Wingdings 3" charset="2"/>
              <a:buChar char=""/>
            </a:pPr>
            <a:r>
              <a:rPr lang="en-US" dirty="0">
                <a:solidFill>
                  <a:schemeClr val="tx1"/>
                </a:solidFill>
              </a:rPr>
              <a:t>For its inhabitants, Rome was the center of the empire and coterminous with the known world.</a:t>
            </a:r>
          </a:p>
          <a:p>
            <a:pPr indent="-228600">
              <a:lnSpc>
                <a:spcPct val="90000"/>
              </a:lnSpc>
              <a:buFont typeface="Wingdings 3" charset="2"/>
              <a:buChar char=""/>
            </a:pPr>
            <a:r>
              <a:rPr lang="en-US" dirty="0">
                <a:solidFill>
                  <a:schemeClr val="tx1"/>
                </a:solidFill>
              </a:rPr>
              <a:t>The Gospel placed in the center of the empire is placed by the author of Luke to be in the perfect position to take it to the ends of the earth. </a:t>
            </a:r>
          </a:p>
          <a:p>
            <a:pPr indent="-228600">
              <a:lnSpc>
                <a:spcPct val="90000"/>
              </a:lnSpc>
              <a:buFont typeface="Wingdings 3" charset="2"/>
              <a:buChar char=""/>
            </a:pPr>
            <a:r>
              <a:rPr lang="en-US" u="none" strike="noStrike" baseline="0" dirty="0">
                <a:solidFill>
                  <a:schemeClr val="tx1"/>
                </a:solidFill>
              </a:rPr>
              <a:t>For the ancient Greeks and Romans “the ends of the earth” was best represented by “Ethiopia</a:t>
            </a:r>
            <a:r>
              <a:rPr lang="en-US" dirty="0">
                <a:solidFill>
                  <a:schemeClr val="tx1"/>
                </a:solidFill>
              </a:rPr>
              <a:t>.”</a:t>
            </a:r>
          </a:p>
        </p:txBody>
      </p:sp>
    </p:spTree>
    <p:extLst>
      <p:ext uri="{BB962C8B-B14F-4D97-AF65-F5344CB8AC3E}">
        <p14:creationId xmlns:p14="http://schemas.microsoft.com/office/powerpoint/2010/main" val="12754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9FF75231-C39D-4585-BA8F-E3B247BEA2D7}"/>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Outsider No Matter What!</a:t>
            </a:r>
          </a:p>
        </p:txBody>
      </p:sp>
      <p:sp>
        <p:nvSpPr>
          <p:cNvPr id="3" name="Content Placeholder 2">
            <a:extLst>
              <a:ext uri="{FF2B5EF4-FFF2-40B4-BE49-F238E27FC236}">
                <a16:creationId xmlns:a16="http://schemas.microsoft.com/office/drawing/2014/main" id="{22DAD9F6-AF35-490A-BC2F-5EC0121BB488}"/>
              </a:ext>
            </a:extLst>
          </p:cNvPr>
          <p:cNvSpPr>
            <a:spLocks noGrp="1"/>
          </p:cNvSpPr>
          <p:nvPr>
            <p:ph idx="1"/>
          </p:nvPr>
        </p:nvSpPr>
        <p:spPr>
          <a:xfrm>
            <a:off x="5290077" y="437513"/>
            <a:ext cx="5502614" cy="5954325"/>
          </a:xfrm>
        </p:spPr>
        <p:txBody>
          <a:bodyPr anchor="ctr">
            <a:normAutofit/>
          </a:bodyPr>
          <a:lstStyle/>
          <a:p>
            <a:r>
              <a:rPr lang="en-US" sz="2000" dirty="0"/>
              <a:t>Among those writing in the Greco-Roman world, Ethiopians represent the consummate outsider: that is, the non-Roman, the non-Greek, and even the non-Jew</a:t>
            </a:r>
          </a:p>
          <a:p>
            <a:r>
              <a:rPr lang="en-US" sz="2000" dirty="0"/>
              <a:t>Ethiopians as members of a utopian world who have attributes typically ascribed to all utopian peoples, including innocence, love of freedom, military prowess, wealth, wisdom, longevity, attractiveness, semi-divine tallness of stature and piety.</a:t>
            </a:r>
          </a:p>
          <a:p>
            <a:r>
              <a:rPr lang="en-US" sz="2000" dirty="0"/>
              <a:t>Greek and Roman authors often identify Ethiopians as an uncivilized, 'barbaric’ and at times monstrous people</a:t>
            </a:r>
          </a:p>
        </p:txBody>
      </p:sp>
    </p:spTree>
    <p:extLst>
      <p:ext uri="{BB962C8B-B14F-4D97-AF65-F5344CB8AC3E}">
        <p14:creationId xmlns:p14="http://schemas.microsoft.com/office/powerpoint/2010/main" val="296225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Shape 1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itle 4">
            <a:extLst>
              <a:ext uri="{FF2B5EF4-FFF2-40B4-BE49-F238E27FC236}">
                <a16:creationId xmlns:a16="http://schemas.microsoft.com/office/drawing/2014/main" id="{31CA9C10-CE0A-4463-BB6A-65EE7C0BDBA3}"/>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Gender Transgressors</a:t>
            </a:r>
          </a:p>
        </p:txBody>
      </p:sp>
      <p:sp>
        <p:nvSpPr>
          <p:cNvPr id="6" name="Content Placeholder 5">
            <a:extLst>
              <a:ext uri="{FF2B5EF4-FFF2-40B4-BE49-F238E27FC236}">
                <a16:creationId xmlns:a16="http://schemas.microsoft.com/office/drawing/2014/main" id="{219372E6-50CE-4F19-A889-BE7594E62F82}"/>
              </a:ext>
            </a:extLst>
          </p:cNvPr>
          <p:cNvSpPr>
            <a:spLocks noGrp="1"/>
          </p:cNvSpPr>
          <p:nvPr>
            <p:ph idx="1"/>
          </p:nvPr>
        </p:nvSpPr>
        <p:spPr>
          <a:xfrm>
            <a:off x="5290077" y="437513"/>
            <a:ext cx="5502614" cy="5954325"/>
          </a:xfrm>
        </p:spPr>
        <p:txBody>
          <a:bodyPr anchor="ctr">
            <a:normAutofit/>
          </a:bodyPr>
          <a:lstStyle/>
          <a:p>
            <a:r>
              <a:rPr lang="en-US" sz="2000" dirty="0"/>
              <a:t>‘Ethiopian’ (</a:t>
            </a:r>
            <a:r>
              <a:rPr lang="en-US" sz="2000" dirty="0" err="1"/>
              <a:t>Αΐθίοψ</a:t>
            </a:r>
            <a:r>
              <a:rPr lang="en-US" sz="2000" dirty="0"/>
              <a:t>) literally meant 'burnt face’ and denoted a person with dark skin who was somatically different from the majority  of people living in the Roman Empire.</a:t>
            </a:r>
          </a:p>
          <a:p>
            <a:r>
              <a:rPr lang="en-US" sz="2000" dirty="0"/>
              <a:t>Also reflects wider assumptions concerning the negative color symbolism of dark skin. </a:t>
            </a:r>
          </a:p>
          <a:p>
            <a:r>
              <a:rPr lang="en-US" sz="2000" dirty="0"/>
              <a:t>Greek and Roman authors often portrayed 'barbarians’ in general as gender transgressors, typically expressed in terms of male effeminacy or female masculinity</a:t>
            </a:r>
          </a:p>
        </p:txBody>
      </p:sp>
    </p:spTree>
    <p:extLst>
      <p:ext uri="{BB962C8B-B14F-4D97-AF65-F5344CB8AC3E}">
        <p14:creationId xmlns:p14="http://schemas.microsoft.com/office/powerpoint/2010/main" val="172176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3074" name="Picture 2" descr="bensozia: The Sculptures of the Sebasteion at Aphrodisias">
            <a:extLst>
              <a:ext uri="{FF2B5EF4-FFF2-40B4-BE49-F238E27FC236}">
                <a16:creationId xmlns:a16="http://schemas.microsoft.com/office/drawing/2014/main" id="{0556CA19-B78E-46E7-BBB2-5ED6FB450CB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80" r="781" b="1"/>
          <a:stretch/>
        </p:blipFill>
        <p:spPr bwMode="auto">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97B313-F49B-4BDF-8B3C-22E8B829CEED}"/>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b="1" spc="-120" baseline="0" dirty="0" err="1"/>
              <a:t>Sebasteion</a:t>
            </a:r>
            <a:r>
              <a:rPr lang="en-US" sz="5400" b="1" spc="-120" baseline="0" dirty="0"/>
              <a:t> at </a:t>
            </a:r>
            <a:r>
              <a:rPr lang="en-US" sz="5400" b="1" spc="-120" baseline="0" dirty="0" err="1"/>
              <a:t>Aphrodisias</a:t>
            </a:r>
            <a:endParaRPr lang="en-US" sz="5400" b="1" spc="-120" baseline="0" dirty="0"/>
          </a:p>
        </p:txBody>
      </p:sp>
      <p:sp>
        <p:nvSpPr>
          <p:cNvPr id="81" name="Rectangle 8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266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810E3F6-9D63-45CE-BDCC-16B9906491BA}"/>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1" dirty="0"/>
              <a:t>Transgressive Roles</a:t>
            </a:r>
          </a:p>
        </p:txBody>
      </p:sp>
      <p:pic>
        <p:nvPicPr>
          <p:cNvPr id="4098" name="Picture 2" descr="Queen Candace of Ethiopia | Marg Mowczko">
            <a:extLst>
              <a:ext uri="{FF2B5EF4-FFF2-40B4-BE49-F238E27FC236}">
                <a16:creationId xmlns:a16="http://schemas.microsoft.com/office/drawing/2014/main" id="{56F3F1F0-B747-4F42-A38D-28BC971C2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53" r="1918" b="-3"/>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887458-1E2A-43ED-A39A-3678B5B6FF56}"/>
              </a:ext>
            </a:extLst>
          </p:cNvPr>
          <p:cNvSpPr>
            <a:spLocks noGrp="1"/>
          </p:cNvSpPr>
          <p:nvPr>
            <p:ph type="body" sz="half" idx="2"/>
          </p:nvPr>
        </p:nvSpPr>
        <p:spPr>
          <a:xfrm>
            <a:off x="5980954" y="2603500"/>
            <a:ext cx="5211979" cy="3416300"/>
          </a:xfrm>
        </p:spPr>
        <p:txBody>
          <a:bodyPr vert="horz" lIns="91440" tIns="45720" rIns="91440" bIns="45720" rtlCol="0" anchor="ctr">
            <a:normAutofit/>
          </a:bodyPr>
          <a:lstStyle/>
          <a:p>
            <a:pPr>
              <a:buFont typeface="Wingdings 3" charset="2"/>
              <a:buChar char=""/>
            </a:pPr>
            <a:r>
              <a:rPr lang="en-US">
                <a:solidFill>
                  <a:schemeClr val="tx1">
                    <a:lumMod val="75000"/>
                    <a:lumOff val="25000"/>
                  </a:schemeClr>
                </a:solidFill>
              </a:rPr>
              <a:t>Greek and Roman authors also maintained that female rule was a further sign of the effeminacy of ‘other’ nations.</a:t>
            </a:r>
          </a:p>
          <a:p>
            <a:pPr>
              <a:buFont typeface="Wingdings 3" charset="2"/>
              <a:buChar char=""/>
            </a:pPr>
            <a:r>
              <a:rPr lang="en-US">
                <a:solidFill>
                  <a:schemeClr val="tx1">
                    <a:lumMod val="75000"/>
                    <a:lumOff val="25000"/>
                  </a:schemeClr>
                </a:solidFill>
              </a:rPr>
              <a:t>Greek and Roman authors often depicted ‘foreign’ queens in a negative light. </a:t>
            </a:r>
          </a:p>
          <a:p>
            <a:pPr>
              <a:buFont typeface="Wingdings 3" charset="2"/>
              <a:buChar char=""/>
            </a:pPr>
            <a:r>
              <a:rPr lang="en-US">
                <a:solidFill>
                  <a:schemeClr val="tx1">
                    <a:lumMod val="75000"/>
                    <a:lumOff val="25000"/>
                  </a:schemeClr>
                </a:solidFill>
              </a:rPr>
              <a:t>Like Cleopatra, the queens of Ethiopia (who were known by the title ‘Candace’) were also depicted as wealthy women who donned the masculine role of political and military rule. </a:t>
            </a:r>
          </a:p>
        </p:txBody>
      </p:sp>
    </p:spTree>
    <p:extLst>
      <p:ext uri="{BB962C8B-B14F-4D97-AF65-F5344CB8AC3E}">
        <p14:creationId xmlns:p14="http://schemas.microsoft.com/office/powerpoint/2010/main" val="1462577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206</TotalTime>
  <Words>1832</Words>
  <Application>Microsoft Macintosh PowerPoint</Application>
  <PresentationFormat>Widescreen</PresentationFormat>
  <Paragraphs>68</Paragraphs>
  <Slides>21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open-sans</vt:lpstr>
      <vt:lpstr>system-ui</vt:lpstr>
      <vt:lpstr>Times New Roman</vt:lpstr>
      <vt:lpstr>Wingdings</vt:lpstr>
      <vt:lpstr>Wingdings 3</vt:lpstr>
      <vt:lpstr>Ion Boardroom</vt:lpstr>
      <vt:lpstr>Accepting Ambivalence</vt:lpstr>
      <vt:lpstr> Acts 8:26-36</vt:lpstr>
      <vt:lpstr>Third Race</vt:lpstr>
      <vt:lpstr>           Liminal Race</vt:lpstr>
      <vt:lpstr>All Roads Lead Out of Rome</vt:lpstr>
      <vt:lpstr>Outsider No Matter What!</vt:lpstr>
      <vt:lpstr>Gender Transgressors</vt:lpstr>
      <vt:lpstr>Sebasteion at Aphrodisias</vt:lpstr>
      <vt:lpstr>Transgressive Roles</vt:lpstr>
      <vt:lpstr>Third Gender</vt:lpstr>
      <vt:lpstr>Eunuchs in the Greco-Roman World</vt:lpstr>
      <vt:lpstr>          ό εύνοΰχος</vt:lpstr>
      <vt:lpstr>Hybrid or Monstrous?</vt:lpstr>
      <vt:lpstr>  Leviticus 17:21-23 </vt:lpstr>
      <vt:lpstr>Deut 23:1</vt:lpstr>
      <vt:lpstr>Third Space</vt:lpstr>
      <vt:lpstr>Wilderness</vt:lpstr>
      <vt:lpstr> Textual Variants  </vt:lpstr>
      <vt:lpstr>Acts 8:26-40  Who Saves Whom???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Accepting Ambivalence</dc:title>
  <dc:creator>Sharon Jacob</dc:creator>
  <cp:lastModifiedBy>Sharon Jacob</cp:lastModifiedBy>
  <cp:revision>10</cp:revision>
  <dcterms:created xsi:type="dcterms:W3CDTF">2020-08-21T19:15:46Z</dcterms:created>
  <dcterms:modified xsi:type="dcterms:W3CDTF">2021-02-21T21:42:40Z</dcterms:modified>
</cp:coreProperties>
</file>