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97" r:id="rId1"/>
  </p:sldMasterIdLst>
  <p:notesMasterIdLst>
    <p:notesMasterId r:id="rId17"/>
  </p:notesMasterIdLst>
  <p:sldIdLst>
    <p:sldId id="256" r:id="rId2"/>
    <p:sldId id="257" r:id="rId3"/>
    <p:sldId id="259" r:id="rId4"/>
    <p:sldId id="276" r:id="rId5"/>
    <p:sldId id="277" r:id="rId6"/>
    <p:sldId id="287" r:id="rId7"/>
    <p:sldId id="267" r:id="rId8"/>
    <p:sldId id="283" r:id="rId9"/>
    <p:sldId id="266" r:id="rId10"/>
    <p:sldId id="263" r:id="rId11"/>
    <p:sldId id="288" r:id="rId12"/>
    <p:sldId id="280" r:id="rId13"/>
    <p:sldId id="281" r:id="rId14"/>
    <p:sldId id="284" r:id="rId15"/>
    <p:sldId id="270" r:id="rId16"/>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80952" autoAdjust="0"/>
  </p:normalViewPr>
  <p:slideViewPr>
    <p:cSldViewPr snapToGrid="0">
      <p:cViewPr varScale="1">
        <p:scale>
          <a:sx n="94" d="100"/>
          <a:sy n="94" d="100"/>
        </p:scale>
        <p:origin x="306"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2" d="100"/>
          <a:sy n="62" d="100"/>
        </p:scale>
        <p:origin x="3139"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6E17F232-3E91-46C0-A185-96DB64842F0A}" type="datetimeFigureOut">
              <a:rPr lang="en-US" smtClean="0"/>
              <a:t>1/20/2023</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2F9DBC1-D715-4E7E-8052-8DE8C4BBED7B}" type="slidenum">
              <a:rPr lang="en-US" smtClean="0"/>
              <a:t>‹#›</a:t>
            </a:fld>
            <a:endParaRPr lang="en-US"/>
          </a:p>
        </p:txBody>
      </p:sp>
    </p:spTree>
    <p:extLst>
      <p:ext uri="{BB962C8B-B14F-4D97-AF65-F5344CB8AC3E}">
        <p14:creationId xmlns:p14="http://schemas.microsoft.com/office/powerpoint/2010/main" val="3009275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2F9DBC1-D715-4E7E-8052-8DE8C4BBED7B}" type="slidenum">
              <a:rPr lang="en-US" smtClean="0"/>
              <a:t>1</a:t>
            </a:fld>
            <a:endParaRPr lang="en-US"/>
          </a:p>
        </p:txBody>
      </p:sp>
    </p:spTree>
    <p:extLst>
      <p:ext uri="{BB962C8B-B14F-4D97-AF65-F5344CB8AC3E}">
        <p14:creationId xmlns:p14="http://schemas.microsoft.com/office/powerpoint/2010/main" val="28353613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latin typeface="+mn-lt"/>
              </a:rPr>
              <a:t>A note</a:t>
            </a:r>
            <a:r>
              <a:rPr lang="en-US" sz="1100" baseline="0" dirty="0" smtClean="0">
                <a:latin typeface="+mn-lt"/>
              </a:rPr>
              <a:t> on volunteer contributions:</a:t>
            </a:r>
          </a:p>
          <a:p>
            <a:endParaRPr lang="en-US" sz="1100" baseline="0" dirty="0" smtClean="0">
              <a:latin typeface="+mn-lt"/>
            </a:endParaRPr>
          </a:p>
          <a:p>
            <a:r>
              <a:rPr lang="en-US" sz="1100" baseline="0" dirty="0" smtClean="0">
                <a:latin typeface="+mn-lt"/>
              </a:rPr>
              <a:t>We plan to invite volunteers back to work in the office on a regular schedule.  They can assist with a variety of tasks to support our staff.</a:t>
            </a:r>
            <a:endParaRPr lang="en-US" sz="1100" dirty="0">
              <a:latin typeface="+mn-lt"/>
            </a:endParaRPr>
          </a:p>
        </p:txBody>
      </p:sp>
      <p:sp>
        <p:nvSpPr>
          <p:cNvPr id="4" name="Slide Number Placeholder 3"/>
          <p:cNvSpPr>
            <a:spLocks noGrp="1"/>
          </p:cNvSpPr>
          <p:nvPr>
            <p:ph type="sldNum" sz="quarter" idx="5"/>
          </p:nvPr>
        </p:nvSpPr>
        <p:spPr/>
        <p:txBody>
          <a:bodyPr/>
          <a:lstStyle/>
          <a:p>
            <a:fld id="{32F9DBC1-D715-4E7E-8052-8DE8C4BBED7B}" type="slidenum">
              <a:rPr lang="en-US" smtClean="0"/>
              <a:t>10</a:t>
            </a:fld>
            <a:endParaRPr lang="en-US"/>
          </a:p>
        </p:txBody>
      </p:sp>
    </p:spTree>
    <p:extLst>
      <p:ext uri="{BB962C8B-B14F-4D97-AF65-F5344CB8AC3E}">
        <p14:creationId xmlns:p14="http://schemas.microsoft.com/office/powerpoint/2010/main" val="2407962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F9DBC1-D715-4E7E-8052-8DE8C4BBED7B}" type="slidenum">
              <a:rPr lang="en-US" smtClean="0"/>
              <a:t>11</a:t>
            </a:fld>
            <a:endParaRPr lang="en-US"/>
          </a:p>
        </p:txBody>
      </p:sp>
    </p:spTree>
    <p:extLst>
      <p:ext uri="{BB962C8B-B14F-4D97-AF65-F5344CB8AC3E}">
        <p14:creationId xmlns:p14="http://schemas.microsoft.com/office/powerpoint/2010/main" val="15368745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you have seen we were fortunate in 2022 to end up with a budget surplus.</a:t>
            </a:r>
            <a:endParaRPr lang="en-US" dirty="0"/>
          </a:p>
        </p:txBody>
      </p:sp>
      <p:sp>
        <p:nvSpPr>
          <p:cNvPr id="4" name="Slide Number Placeholder 3"/>
          <p:cNvSpPr>
            <a:spLocks noGrp="1"/>
          </p:cNvSpPr>
          <p:nvPr>
            <p:ph type="sldNum" sz="quarter" idx="5"/>
          </p:nvPr>
        </p:nvSpPr>
        <p:spPr/>
        <p:txBody>
          <a:bodyPr/>
          <a:lstStyle/>
          <a:p>
            <a:fld id="{32F9DBC1-D715-4E7E-8052-8DE8C4BBED7B}" type="slidenum">
              <a:rPr lang="en-US" smtClean="0"/>
              <a:t>12</a:t>
            </a:fld>
            <a:endParaRPr lang="en-US"/>
          </a:p>
        </p:txBody>
      </p:sp>
    </p:spTree>
    <p:extLst>
      <p:ext uri="{BB962C8B-B14F-4D97-AF65-F5344CB8AC3E}">
        <p14:creationId xmlns:p14="http://schemas.microsoft.com/office/powerpoint/2010/main" val="3099503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F9DBC1-D715-4E7E-8052-8DE8C4BBED7B}" type="slidenum">
              <a:rPr lang="en-US" smtClean="0"/>
              <a:t>13</a:t>
            </a:fld>
            <a:endParaRPr lang="en-US"/>
          </a:p>
        </p:txBody>
      </p:sp>
    </p:spTree>
    <p:extLst>
      <p:ext uri="{BB962C8B-B14F-4D97-AF65-F5344CB8AC3E}">
        <p14:creationId xmlns:p14="http://schemas.microsoft.com/office/powerpoint/2010/main" val="1983201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32F9DBC1-D715-4E7E-8052-8DE8C4BBED7B}" type="slidenum">
              <a:rPr lang="en-US" smtClean="0"/>
              <a:t>14</a:t>
            </a:fld>
            <a:endParaRPr lang="en-US"/>
          </a:p>
        </p:txBody>
      </p:sp>
    </p:spTree>
    <p:extLst>
      <p:ext uri="{BB962C8B-B14F-4D97-AF65-F5344CB8AC3E}">
        <p14:creationId xmlns:p14="http://schemas.microsoft.com/office/powerpoint/2010/main" val="40065519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2F9DBC1-D715-4E7E-8052-8DE8C4BBED7B}" type="slidenum">
              <a:rPr lang="en-US" smtClean="0"/>
              <a:t>15</a:t>
            </a:fld>
            <a:endParaRPr lang="en-US"/>
          </a:p>
        </p:txBody>
      </p:sp>
    </p:spTree>
    <p:extLst>
      <p:ext uri="{BB962C8B-B14F-4D97-AF65-F5344CB8AC3E}">
        <p14:creationId xmlns:p14="http://schemas.microsoft.com/office/powerpoint/2010/main" val="3379902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F9DBC1-D715-4E7E-8052-8DE8C4BBED7B}" type="slidenum">
              <a:rPr lang="en-US" smtClean="0"/>
              <a:t>2</a:t>
            </a:fld>
            <a:endParaRPr lang="en-US"/>
          </a:p>
        </p:txBody>
      </p:sp>
    </p:spTree>
    <p:extLst>
      <p:ext uri="{BB962C8B-B14F-4D97-AF65-F5344CB8AC3E}">
        <p14:creationId xmlns:p14="http://schemas.microsoft.com/office/powerpoint/2010/main" val="387974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F9DBC1-D715-4E7E-8052-8DE8C4BBED7B}" type="slidenum">
              <a:rPr lang="en-US" smtClean="0"/>
              <a:t>3</a:t>
            </a:fld>
            <a:endParaRPr lang="en-US"/>
          </a:p>
        </p:txBody>
      </p:sp>
    </p:spTree>
    <p:extLst>
      <p:ext uri="{BB962C8B-B14F-4D97-AF65-F5344CB8AC3E}">
        <p14:creationId xmlns:p14="http://schemas.microsoft.com/office/powerpoint/2010/main" val="2987813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F9DBC1-D715-4E7E-8052-8DE8C4BBED7B}" type="slidenum">
              <a:rPr lang="en-US" smtClean="0"/>
              <a:t>4</a:t>
            </a:fld>
            <a:endParaRPr lang="en-US"/>
          </a:p>
        </p:txBody>
      </p:sp>
    </p:spTree>
    <p:extLst>
      <p:ext uri="{BB962C8B-B14F-4D97-AF65-F5344CB8AC3E}">
        <p14:creationId xmlns:p14="http://schemas.microsoft.com/office/powerpoint/2010/main" val="3705153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1" dirty="0"/>
          </a:p>
        </p:txBody>
      </p:sp>
      <p:sp>
        <p:nvSpPr>
          <p:cNvPr id="4" name="Slide Number Placeholder 3"/>
          <p:cNvSpPr>
            <a:spLocks noGrp="1"/>
          </p:cNvSpPr>
          <p:nvPr>
            <p:ph type="sldNum" sz="quarter" idx="5"/>
          </p:nvPr>
        </p:nvSpPr>
        <p:spPr/>
        <p:txBody>
          <a:bodyPr/>
          <a:lstStyle/>
          <a:p>
            <a:fld id="{32F9DBC1-D715-4E7E-8052-8DE8C4BBED7B}" type="slidenum">
              <a:rPr lang="en-US" smtClean="0"/>
              <a:t>5</a:t>
            </a:fld>
            <a:endParaRPr lang="en-US"/>
          </a:p>
        </p:txBody>
      </p:sp>
    </p:spTree>
    <p:extLst>
      <p:ext uri="{BB962C8B-B14F-4D97-AF65-F5344CB8AC3E}">
        <p14:creationId xmlns:p14="http://schemas.microsoft.com/office/powerpoint/2010/main" val="3644543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1" dirty="0"/>
          </a:p>
        </p:txBody>
      </p:sp>
      <p:sp>
        <p:nvSpPr>
          <p:cNvPr id="4" name="Slide Number Placeholder 3"/>
          <p:cNvSpPr>
            <a:spLocks noGrp="1"/>
          </p:cNvSpPr>
          <p:nvPr>
            <p:ph type="sldNum" sz="quarter" idx="5"/>
          </p:nvPr>
        </p:nvSpPr>
        <p:spPr/>
        <p:txBody>
          <a:bodyPr/>
          <a:lstStyle/>
          <a:p>
            <a:fld id="{32F9DBC1-D715-4E7E-8052-8DE8C4BBED7B}" type="slidenum">
              <a:rPr lang="en-US" smtClean="0"/>
              <a:t>6</a:t>
            </a:fld>
            <a:endParaRPr lang="en-US"/>
          </a:p>
        </p:txBody>
      </p:sp>
    </p:spTree>
    <p:extLst>
      <p:ext uri="{BB962C8B-B14F-4D97-AF65-F5344CB8AC3E}">
        <p14:creationId xmlns:p14="http://schemas.microsoft.com/office/powerpoint/2010/main" val="3130628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100" u="none" strike="noStrike" kern="1200" dirty="0">
                <a:solidFill>
                  <a:schemeClr val="tx1"/>
                </a:solidFill>
                <a:effectLst/>
                <a:latin typeface="+mn-lt"/>
                <a:ea typeface="+mn-ea"/>
                <a:cs typeface="+mn-cs"/>
              </a:rPr>
              <a:t>Sustained Giving based </a:t>
            </a:r>
            <a:r>
              <a:rPr lang="en-US" sz="1100" u="none" strike="noStrike" kern="1200" dirty="0" smtClean="0">
                <a:solidFill>
                  <a:schemeClr val="tx1"/>
                </a:solidFill>
                <a:effectLst/>
                <a:latin typeface="+mn-lt"/>
                <a:ea typeface="+mn-ea"/>
                <a:cs typeface="+mn-cs"/>
              </a:rPr>
              <a:t>on</a:t>
            </a:r>
            <a:r>
              <a:rPr lang="en-US" sz="1100" u="none" strike="noStrike" kern="1200" baseline="0" dirty="0" smtClean="0">
                <a:solidFill>
                  <a:schemeClr val="tx1"/>
                </a:solidFill>
                <a:effectLst/>
                <a:latin typeface="+mn-lt"/>
                <a:ea typeface="+mn-ea"/>
                <a:cs typeface="+mn-cs"/>
              </a:rPr>
              <a:t> commitments received.  We will be sending out statements soon to make sure our records our correct. We may be missing some commitments.</a:t>
            </a:r>
            <a:endParaRPr lang="en-US" sz="1100" u="none" strike="noStrike" kern="1200" dirty="0">
              <a:solidFill>
                <a:schemeClr val="tx1"/>
              </a:solidFill>
              <a:effectLst/>
              <a:latin typeface="+mn-lt"/>
              <a:ea typeface="+mn-ea"/>
              <a:cs typeface="+mn-cs"/>
            </a:endParaRPr>
          </a:p>
          <a:p>
            <a:pPr marL="171450" indent="-171450">
              <a:buFont typeface="Wingdings" panose="05000000000000000000" pitchFamily="2" charset="2"/>
              <a:buChar char="Ø"/>
            </a:pPr>
            <a:r>
              <a:rPr lang="en-US" sz="1100" dirty="0"/>
              <a:t>Other contributions includes extra gifts from givers, other contributions to church, online donation of the processing fees</a:t>
            </a:r>
          </a:p>
          <a:p>
            <a:pPr marL="171450" indent="-171450">
              <a:buFont typeface="Wingdings" panose="05000000000000000000" pitchFamily="2" charset="2"/>
              <a:buChar char="Ø"/>
            </a:pPr>
            <a:r>
              <a:rPr lang="en-US" sz="1100" dirty="0"/>
              <a:t>Designated charitable: plate offering weekly; Easter; Christmas; One Great Hour of </a:t>
            </a:r>
            <a:r>
              <a:rPr lang="en-US" sz="1100" dirty="0" smtClean="0"/>
              <a:t>Sharing and all Sunday collections for Community</a:t>
            </a:r>
            <a:r>
              <a:rPr lang="en-US" sz="1100" baseline="0" dirty="0" smtClean="0"/>
              <a:t> Organizations.</a:t>
            </a:r>
            <a:endParaRPr lang="en-US" sz="1100" dirty="0"/>
          </a:p>
          <a:p>
            <a:pPr marL="171450" indent="-171450">
              <a:buFont typeface="Wingdings" panose="05000000000000000000" pitchFamily="2" charset="2"/>
              <a:buChar char="Ø"/>
            </a:pPr>
            <a:r>
              <a:rPr lang="en-US" sz="1100" dirty="0"/>
              <a:t>Facility use includes about $</a:t>
            </a:r>
            <a:r>
              <a:rPr lang="en-US" sz="1100" dirty="0" smtClean="0"/>
              <a:t>280k </a:t>
            </a:r>
            <a:r>
              <a:rPr lang="en-US" sz="1100" dirty="0"/>
              <a:t>from EBSB; and $</a:t>
            </a:r>
            <a:r>
              <a:rPr lang="en-US" sz="1100" dirty="0" smtClean="0"/>
              <a:t>150k </a:t>
            </a:r>
            <a:r>
              <a:rPr lang="en-US" sz="1100" dirty="0"/>
              <a:t>from facility rental</a:t>
            </a:r>
          </a:p>
          <a:p>
            <a:pPr marL="171450" indent="-171450">
              <a:buFont typeface="Wingdings" panose="05000000000000000000" pitchFamily="2" charset="2"/>
              <a:buChar char="Ø"/>
            </a:pPr>
            <a:r>
              <a:rPr lang="en-US" sz="1100" dirty="0"/>
              <a:t>Endowments include Nelson (general); young adult ministry, emerging leaders, music fund and special endowment draw</a:t>
            </a:r>
          </a:p>
        </p:txBody>
      </p:sp>
      <p:sp>
        <p:nvSpPr>
          <p:cNvPr id="4" name="Slide Number Placeholder 3"/>
          <p:cNvSpPr>
            <a:spLocks noGrp="1"/>
          </p:cNvSpPr>
          <p:nvPr>
            <p:ph type="sldNum" sz="quarter" idx="5"/>
          </p:nvPr>
        </p:nvSpPr>
        <p:spPr/>
        <p:txBody>
          <a:bodyPr/>
          <a:lstStyle/>
          <a:p>
            <a:fld id="{32F9DBC1-D715-4E7E-8052-8DE8C4BBED7B}" type="slidenum">
              <a:rPr lang="en-US" smtClean="0"/>
              <a:t>7</a:t>
            </a:fld>
            <a:endParaRPr lang="en-US"/>
          </a:p>
        </p:txBody>
      </p:sp>
    </p:spTree>
    <p:extLst>
      <p:ext uri="{BB962C8B-B14F-4D97-AF65-F5344CB8AC3E}">
        <p14:creationId xmlns:p14="http://schemas.microsoft.com/office/powerpoint/2010/main" val="202961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Ø"/>
            </a:pPr>
            <a:r>
              <a:rPr lang="en-US" sz="1100" dirty="0"/>
              <a:t>Personnel – </a:t>
            </a:r>
            <a:r>
              <a:rPr lang="en-US" sz="1100" dirty="0" smtClean="0"/>
              <a:t>6% </a:t>
            </a:r>
            <a:r>
              <a:rPr lang="en-US" sz="1100" dirty="0"/>
              <a:t>COLA, </a:t>
            </a:r>
            <a:endParaRPr lang="en-US" sz="1100" dirty="0" smtClean="0"/>
          </a:p>
          <a:p>
            <a:pPr marL="171450" indent="-171450">
              <a:buFont typeface="Wingdings" panose="05000000000000000000" pitchFamily="2" charset="2"/>
              <a:buChar char="Ø"/>
            </a:pPr>
            <a:r>
              <a:rPr lang="en-US" sz="1100" dirty="0" smtClean="0"/>
              <a:t>Programs </a:t>
            </a:r>
            <a:r>
              <a:rPr lang="en-US" sz="1100" dirty="0"/>
              <a:t>– this is the ministries’ expenses, </a:t>
            </a:r>
            <a:endParaRPr lang="en-US" sz="1100" dirty="0" smtClean="0"/>
          </a:p>
          <a:p>
            <a:pPr marL="171450" indent="-171450">
              <a:buFont typeface="Wingdings" panose="05000000000000000000" pitchFamily="2" charset="2"/>
              <a:buChar char="Ø"/>
            </a:pPr>
            <a:r>
              <a:rPr lang="en-US" sz="1100" dirty="0" smtClean="0"/>
              <a:t>Admin/Office </a:t>
            </a:r>
            <a:r>
              <a:rPr lang="en-US" sz="1100" dirty="0"/>
              <a:t>– typical stuff – postage, equipment leasing, office supplies</a:t>
            </a:r>
          </a:p>
          <a:p>
            <a:pPr marL="171450" indent="-171450">
              <a:buFont typeface="Wingdings" panose="05000000000000000000" pitchFamily="2" charset="2"/>
              <a:buChar char="Ø"/>
            </a:pPr>
            <a:r>
              <a:rPr lang="en-US" sz="1100" dirty="0"/>
              <a:t>Church plant – includes utilities, plant maintenance, </a:t>
            </a:r>
            <a:r>
              <a:rPr lang="en-US" sz="1100" dirty="0" smtClean="0"/>
              <a:t>insurance</a:t>
            </a:r>
            <a:endParaRPr lang="en-US" sz="1100" dirty="0"/>
          </a:p>
          <a:p>
            <a:pPr marL="171450" indent="-171450">
              <a:buFont typeface="Wingdings" panose="05000000000000000000" pitchFamily="2" charset="2"/>
              <a:buChar char="Ø"/>
            </a:pPr>
            <a:r>
              <a:rPr lang="en-US" sz="1100" dirty="0"/>
              <a:t>Designated charitable: </a:t>
            </a:r>
            <a:r>
              <a:rPr lang="en-US" sz="1100" dirty="0" smtClean="0"/>
              <a:t>We pay</a:t>
            </a:r>
            <a:r>
              <a:rPr lang="en-US" sz="1100" baseline="0" dirty="0" smtClean="0"/>
              <a:t> out all the collections</a:t>
            </a:r>
            <a:endParaRPr lang="en-US" sz="1100" dirty="0" smtClean="0"/>
          </a:p>
          <a:p>
            <a:pPr marL="171450" indent="-171450">
              <a:buFont typeface="Wingdings" panose="05000000000000000000" pitchFamily="2" charset="2"/>
              <a:buChar char="Ø"/>
            </a:pPr>
            <a:r>
              <a:rPr lang="en-US" sz="1100" dirty="0" smtClean="0"/>
              <a:t>UCC </a:t>
            </a:r>
            <a:r>
              <a:rPr lang="en-US" sz="1100" dirty="0"/>
              <a:t>Support based on 10% of </a:t>
            </a:r>
            <a:r>
              <a:rPr lang="en-US" sz="1100" dirty="0" smtClean="0"/>
              <a:t>sustained</a:t>
            </a:r>
            <a:r>
              <a:rPr lang="en-US" sz="1100" baseline="0" dirty="0" smtClean="0"/>
              <a:t> giving at year end.</a:t>
            </a:r>
            <a:endParaRPr lang="en-US" sz="1100" dirty="0"/>
          </a:p>
        </p:txBody>
      </p:sp>
      <p:sp>
        <p:nvSpPr>
          <p:cNvPr id="4" name="Slide Number Placeholder 3"/>
          <p:cNvSpPr>
            <a:spLocks noGrp="1"/>
          </p:cNvSpPr>
          <p:nvPr>
            <p:ph type="sldNum" sz="quarter" idx="5"/>
          </p:nvPr>
        </p:nvSpPr>
        <p:spPr/>
        <p:txBody>
          <a:bodyPr/>
          <a:lstStyle/>
          <a:p>
            <a:fld id="{32F9DBC1-D715-4E7E-8052-8DE8C4BBED7B}" type="slidenum">
              <a:rPr lang="en-US" smtClean="0"/>
              <a:t>8</a:t>
            </a:fld>
            <a:endParaRPr lang="en-US"/>
          </a:p>
        </p:txBody>
      </p:sp>
    </p:spTree>
    <p:extLst>
      <p:ext uri="{BB962C8B-B14F-4D97-AF65-F5344CB8AC3E}">
        <p14:creationId xmlns:p14="http://schemas.microsoft.com/office/powerpoint/2010/main" val="1378891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5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2F9DBC1-D715-4E7E-8052-8DE8C4BBED7B}" type="slidenum">
              <a:rPr lang="en-US" smtClean="0"/>
              <a:t>9</a:t>
            </a:fld>
            <a:endParaRPr lang="en-US"/>
          </a:p>
        </p:txBody>
      </p:sp>
    </p:spTree>
    <p:extLst>
      <p:ext uri="{BB962C8B-B14F-4D97-AF65-F5344CB8AC3E}">
        <p14:creationId xmlns:p14="http://schemas.microsoft.com/office/powerpoint/2010/main" val="929861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1D04A2-13B7-4BAF-8025-9ED6329D6A11}" type="datetime1">
              <a:rPr lang="en-US" smtClean="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993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182CDE-CE18-4E53-BC97-65D3F343B0CE}" type="datetime1">
              <a:rPr lang="en-US" smtClean="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04887" y="5883301"/>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1061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A6DEF0C-6D34-483C-AB88-E3AF8C7C55F1}" type="datetime1">
              <a:rPr lang="en-US" smtClean="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2822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5A95836-9948-40D4-8EB6-9B73F3988D33}" type="datetime1">
              <a:rPr lang="en-US" smtClean="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453435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E57103-5535-4F89-B6F4-4418C384000E}" type="datetime1">
              <a:rPr lang="en-US" smtClean="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4304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B9E6D3D-246B-4229-B52E-32279C68B63E}" type="datetime1">
              <a:rPr lang="en-US" smtClean="0"/>
              <a:t>1/20/2023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239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8B0CB8A-6D8A-4122-8FAF-1DCFA25D11E8}" type="datetime1">
              <a:rPr lang="en-US" smtClean="0"/>
              <a:t>1/20/2023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10800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83D2CC-841D-4257-BF2C-5DDCF727A6C0}" type="datetime1">
              <a:rPr lang="en-US" smtClean="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27740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55B350-2849-4DD9-8521-2EBB36264381}" type="datetime1">
              <a:rPr lang="en-US" smtClean="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5979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49EFB5-1C85-456D-BD8B-BC48DB17F0FD}" type="datetime1">
              <a:rPr lang="en-US" smtClean="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8094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42DA96-DEC3-4AC2-93C7-C1BEAE4D4CD3}" type="datetime1">
              <a:rPr lang="en-US" smtClean="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3416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3F9E64-2C07-4167-9547-AD574F8D1964}" type="datetime1">
              <a:rPr lang="en-US" smtClean="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51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AFACF6-4AA0-4822-9F1C-2024B37240FC}" type="datetime1">
              <a:rPr lang="en-US" smtClean="0"/>
              <a:t>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9504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22DA3E0-04EA-49B1-8A05-915650BD4712}" type="datetime1">
              <a:rPr lang="en-US" smtClean="0"/>
              <a:t>1/20/2023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880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4CBD230-13DA-4BA2-9627-78C210308511}" type="datetime1">
              <a:rPr lang="en-US" smtClean="0"/>
              <a:t>1/20/2023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a:xfrm>
            <a:off x="11484903" y="5835192"/>
            <a:ext cx="505994" cy="843957"/>
          </a:xfrm>
          <a:solidFill>
            <a:schemeClr val="accent1"/>
          </a:solidFill>
        </p:spPr>
        <p:txBody>
          <a:bodyPr/>
          <a:lstStyle>
            <a:lvl1pPr>
              <a:defRPr sz="2000" b="1"/>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9393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03C37BA8-2F48-4402-A6EE-A04003E3B230}" type="datetime1">
              <a:rPr lang="en-US" smtClean="0"/>
              <a:t>1/20/2023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3462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448B5-8175-4857-B565-5F9CCAD59868}" type="datetime1">
              <a:rPr lang="en-US" smtClean="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7414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7FC37F-96B7-47BD-86DA-F25FCA62835F}" type="datetime1">
              <a:rPr lang="en-US" smtClean="0"/>
              <a:t>1/20/2023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4083850"/>
      </p:ext>
    </p:extLst>
  </p:cSld>
  <p:clrMap bg1="dk1" tx1="lt1" bg2="dk2" tx2="lt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 id="2147483909" r:id="rId12"/>
    <p:sldLayoutId id="2147483910" r:id="rId13"/>
    <p:sldLayoutId id="2147483911" r:id="rId14"/>
    <p:sldLayoutId id="2147483912" r:id="rId15"/>
    <p:sldLayoutId id="2147483913" r:id="rId16"/>
    <p:sldLayoutId id="2147483914"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862642" y="2458528"/>
            <a:ext cx="9885872" cy="3795623"/>
          </a:xfrm>
        </p:spPr>
        <p:txBody>
          <a:bodyPr>
            <a:normAutofit fontScale="90000"/>
          </a:bodyPr>
          <a:lstStyle/>
          <a:p>
            <a:pPr algn="ctr">
              <a:spcAft>
                <a:spcPts val="600"/>
              </a:spcAft>
            </a:pPr>
            <a:r>
              <a:rPr lang="en-US" sz="4900" b="1" dirty="0">
                <a:solidFill>
                  <a:srgbClr val="92D050"/>
                </a:solidFill>
                <a:latin typeface="Century Gothic" panose="020B0502020202020204" pitchFamily="34" charset="0"/>
              </a:rPr>
              <a:t/>
            </a:r>
            <a:br>
              <a:rPr lang="en-US" sz="4900" b="1" dirty="0">
                <a:solidFill>
                  <a:srgbClr val="92D050"/>
                </a:solidFill>
                <a:latin typeface="Century Gothic" panose="020B0502020202020204" pitchFamily="34" charset="0"/>
              </a:rPr>
            </a:br>
            <a:r>
              <a:rPr lang="en-US" sz="4900" b="1" dirty="0">
                <a:solidFill>
                  <a:srgbClr val="92D050"/>
                </a:solidFill>
                <a:latin typeface="Century Gothic" panose="020B0502020202020204" pitchFamily="34" charset="0"/>
              </a:rPr>
              <a:t>Congregational Meeting to Consider Approval of</a:t>
            </a:r>
            <a:br>
              <a:rPr lang="en-US" sz="4900" b="1" dirty="0">
                <a:solidFill>
                  <a:srgbClr val="92D050"/>
                </a:solidFill>
                <a:latin typeface="Century Gothic" panose="020B0502020202020204" pitchFamily="34" charset="0"/>
              </a:rPr>
            </a:br>
            <a:r>
              <a:rPr lang="en-US" sz="4900" b="1" dirty="0" smtClean="0">
                <a:solidFill>
                  <a:srgbClr val="92D050"/>
                </a:solidFill>
                <a:latin typeface="Century Gothic" panose="020B0502020202020204" pitchFamily="34" charset="0"/>
              </a:rPr>
              <a:t>2023 </a:t>
            </a:r>
            <a:r>
              <a:rPr lang="en-US" sz="4900" b="1" dirty="0">
                <a:solidFill>
                  <a:srgbClr val="92D050"/>
                </a:solidFill>
                <a:latin typeface="Century Gothic" panose="020B0502020202020204" pitchFamily="34" charset="0"/>
              </a:rPr>
              <a:t>Operating Budget</a:t>
            </a:r>
            <a:r>
              <a:rPr lang="en-US" sz="4900" b="1" dirty="0">
                <a:latin typeface="Century Gothic" panose="020B0502020202020204" pitchFamily="34" charset="0"/>
              </a:rPr>
              <a:t/>
            </a:r>
            <a:br>
              <a:rPr lang="en-US" sz="4900" b="1" dirty="0">
                <a:latin typeface="Century Gothic" panose="020B0502020202020204" pitchFamily="34" charset="0"/>
              </a:rPr>
            </a:br>
            <a:r>
              <a:rPr lang="en-US" sz="4400" b="1" dirty="0">
                <a:latin typeface="+mn-lt"/>
              </a:rPr>
              <a:t/>
            </a:r>
            <a:br>
              <a:rPr lang="en-US" sz="4400" b="1" dirty="0">
                <a:latin typeface="+mn-lt"/>
              </a:rPr>
            </a:br>
            <a:r>
              <a:rPr lang="en-US" sz="4400" b="1" i="1" dirty="0">
                <a:latin typeface="+mn-lt"/>
              </a:rPr>
              <a:t>SUNDAY, JANUARY </a:t>
            </a:r>
            <a:r>
              <a:rPr lang="en-US" sz="4400" b="1" i="1" dirty="0" smtClean="0">
                <a:latin typeface="+mn-lt"/>
              </a:rPr>
              <a:t>22, 2023</a:t>
            </a:r>
            <a:endParaRPr lang="en-US" b="1" i="1" dirty="0">
              <a:latin typeface="+mn-lt"/>
            </a:endParaRPr>
          </a:p>
        </p:txBody>
      </p:sp>
      <p:pic>
        <p:nvPicPr>
          <p:cNvPr id="1026" name="Picture 2" descr="Image">
            <a:extLst>
              <a:ext uri="{FF2B5EF4-FFF2-40B4-BE49-F238E27FC236}">
                <a16:creationId xmlns:a16="http://schemas.microsoft.com/office/drawing/2014/main" id="{75A5EB53-F4E8-4957-841C-D60AEC6852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7482" y="448574"/>
            <a:ext cx="5731175" cy="1867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4667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6714" y="414068"/>
            <a:ext cx="11878572" cy="923330"/>
          </a:xfrm>
          <a:prstGeom prst="rect">
            <a:avLst/>
          </a:prstGeom>
          <a:noFill/>
        </p:spPr>
        <p:txBody>
          <a:bodyPr wrap="square" rtlCol="0">
            <a:spAutoFit/>
          </a:bodyPr>
          <a:lstStyle/>
          <a:p>
            <a:r>
              <a:rPr lang="en-US" sz="5400" b="1" dirty="0" smtClean="0"/>
              <a:t>Stewardship Updates 2022-2023</a:t>
            </a:r>
            <a:endParaRPr lang="en-US" sz="5400" b="1" dirty="0"/>
          </a:p>
        </p:txBody>
      </p:sp>
      <p:sp>
        <p:nvSpPr>
          <p:cNvPr id="4" name="TextBox 3"/>
          <p:cNvSpPr txBox="1"/>
          <p:nvPr/>
        </p:nvSpPr>
        <p:spPr>
          <a:xfrm>
            <a:off x="318603" y="1585747"/>
            <a:ext cx="11964837" cy="5847755"/>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US" sz="3200" b="1" dirty="0">
                <a:solidFill>
                  <a:srgbClr val="92D050"/>
                </a:solidFill>
              </a:rPr>
              <a:t>Thank you sustaining givers!</a:t>
            </a:r>
          </a:p>
          <a:p>
            <a:pPr marL="285750" indent="-285750">
              <a:spcBef>
                <a:spcPts val="1200"/>
              </a:spcBef>
              <a:buFont typeface="Arial" panose="020B0604020202020204" pitchFamily="34" charset="0"/>
              <a:buChar char="•"/>
            </a:pPr>
            <a:r>
              <a:rPr lang="en-US" sz="3200" b="1" dirty="0">
                <a:solidFill>
                  <a:srgbClr val="92D050"/>
                </a:solidFill>
              </a:rPr>
              <a:t>Your financial support ensures our church can continue its mission and ministry in the </a:t>
            </a:r>
            <a:r>
              <a:rPr lang="en-US" sz="3200" b="1" dirty="0" smtClean="0">
                <a:solidFill>
                  <a:srgbClr val="92D050"/>
                </a:solidFill>
              </a:rPr>
              <a:t>world.</a:t>
            </a:r>
            <a:endParaRPr lang="en-US" sz="3200" b="1" dirty="0">
              <a:solidFill>
                <a:srgbClr val="92D050"/>
              </a:solidFill>
            </a:endParaRPr>
          </a:p>
          <a:p>
            <a:pPr marL="285750" indent="-285750">
              <a:spcBef>
                <a:spcPts val="1200"/>
              </a:spcBef>
              <a:buFont typeface="Arial" panose="020B0604020202020204" pitchFamily="34" charset="0"/>
              <a:buChar char="•"/>
            </a:pPr>
            <a:r>
              <a:rPr lang="en-US" sz="3200" b="1" dirty="0">
                <a:solidFill>
                  <a:srgbClr val="92D050"/>
                </a:solidFill>
              </a:rPr>
              <a:t>SF&amp;A will continue </a:t>
            </a:r>
            <a:r>
              <a:rPr lang="en-US" sz="3200" b="1" dirty="0" smtClean="0">
                <a:solidFill>
                  <a:srgbClr val="92D050"/>
                </a:solidFill>
              </a:rPr>
              <a:t>to </a:t>
            </a:r>
            <a:r>
              <a:rPr lang="en-US" sz="3200" b="1" dirty="0">
                <a:solidFill>
                  <a:srgbClr val="92D050"/>
                </a:solidFill>
              </a:rPr>
              <a:t>focus on year-round stewardship in </a:t>
            </a:r>
            <a:r>
              <a:rPr lang="en-US" sz="3200" b="1" dirty="0" smtClean="0">
                <a:solidFill>
                  <a:srgbClr val="92D050"/>
                </a:solidFill>
              </a:rPr>
              <a:t>2023.  With a projected budget deficit of $120k, we can close that gap by asking sustaining givers to increase commitments as possible, and to welcome new members to the congregation and encourage sustained giving.  In addition we can work together to save expenses wherever possible. We invite volunteer work.</a:t>
            </a:r>
            <a:endParaRPr lang="en-US" sz="3200" dirty="0">
              <a:solidFill>
                <a:srgbClr val="92D050"/>
              </a:solidFill>
            </a:endParaRPr>
          </a:p>
          <a:p>
            <a:pPr marL="800100" lvl="1" indent="-342900">
              <a:spcBef>
                <a:spcPts val="1200"/>
              </a:spcBef>
              <a:buFont typeface="Wingdings" panose="05000000000000000000" pitchFamily="2" charset="2"/>
              <a:buChar char="Ø"/>
            </a:pPr>
            <a:endParaRPr lang="en-US" sz="2400" dirty="0"/>
          </a:p>
        </p:txBody>
      </p:sp>
      <p:sp>
        <p:nvSpPr>
          <p:cNvPr id="6" name="Slide Number Placeholder 5">
            <a:extLst>
              <a:ext uri="{FF2B5EF4-FFF2-40B4-BE49-F238E27FC236}">
                <a16:creationId xmlns:a16="http://schemas.microsoft.com/office/drawing/2014/main" id="{A8689609-13FB-4D4C-9AB5-1B1A6C62323D}"/>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730717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213522"/>
          </a:xfrm>
        </p:spPr>
        <p:txBody>
          <a:bodyPr/>
          <a:lstStyle/>
          <a:p>
            <a:r>
              <a:rPr lang="en-US" dirty="0" smtClean="0"/>
              <a:t>2023 Budget </a:t>
            </a:r>
            <a:r>
              <a:rPr lang="en-US" dirty="0" smtClean="0"/>
              <a:t>% Comparisons to2022</a:t>
            </a:r>
            <a:r>
              <a:rPr lang="en-US" dirty="0" smtClean="0"/>
              <a:t/>
            </a:r>
            <a:br>
              <a:rPr lang="en-US" dirty="0" smtClean="0"/>
            </a:br>
            <a:r>
              <a:rPr lang="en-US" dirty="0" smtClean="0"/>
              <a:t>	</a:t>
            </a:r>
            <a:endParaRPr lang="en-US" dirty="0"/>
          </a:p>
        </p:txBody>
      </p:sp>
      <p:sp>
        <p:nvSpPr>
          <p:cNvPr id="3" name="Content Placeholder 2"/>
          <p:cNvSpPr>
            <a:spLocks noGrp="1"/>
          </p:cNvSpPr>
          <p:nvPr>
            <p:ph idx="1"/>
          </p:nvPr>
        </p:nvSpPr>
        <p:spPr>
          <a:xfrm>
            <a:off x="741680" y="1828800"/>
            <a:ext cx="9308173" cy="4419599"/>
          </a:xfrm>
        </p:spPr>
        <p:txBody>
          <a:bodyPr>
            <a:normAutofit/>
          </a:bodyPr>
          <a:lstStyle/>
          <a:p>
            <a:pPr marL="3657600" lvl="8" indent="0">
              <a:buNone/>
            </a:pPr>
            <a:r>
              <a:rPr lang="en-US" dirty="0" smtClean="0"/>
              <a:t>						2023            2022</a:t>
            </a:r>
          </a:p>
          <a:p>
            <a:r>
              <a:rPr lang="en-US" sz="2800" dirty="0" smtClean="0"/>
              <a:t>*All Contributions 							46%	56%</a:t>
            </a:r>
          </a:p>
          <a:p>
            <a:r>
              <a:rPr lang="en-US" sz="2800" dirty="0" smtClean="0"/>
              <a:t>*</a:t>
            </a:r>
            <a:r>
              <a:rPr lang="en-US" sz="2800" dirty="0" smtClean="0"/>
              <a:t>Facilities Use 									</a:t>
            </a:r>
            <a:r>
              <a:rPr lang="en-US" sz="2800" dirty="0" smtClean="0"/>
              <a:t>37</a:t>
            </a:r>
            <a:r>
              <a:rPr lang="en-US" sz="2800" dirty="0" smtClean="0"/>
              <a:t>%	36%</a:t>
            </a:r>
            <a:endParaRPr lang="en-US" sz="2800" dirty="0" smtClean="0"/>
          </a:p>
          <a:p>
            <a:r>
              <a:rPr lang="en-US" sz="2800" dirty="0" smtClean="0"/>
              <a:t>*Endowment Sources					</a:t>
            </a:r>
            <a:r>
              <a:rPr lang="en-US" sz="2800" dirty="0" smtClean="0"/>
              <a:t>      8%   	  8%</a:t>
            </a:r>
            <a:endParaRPr lang="en-US" sz="2800" dirty="0" smtClean="0"/>
          </a:p>
          <a:p>
            <a:r>
              <a:rPr lang="en-US" sz="2800" dirty="0" smtClean="0"/>
              <a:t>*Shortfall </a:t>
            </a:r>
            <a:r>
              <a:rPr lang="en-US" sz="2800" dirty="0" smtClean="0"/>
              <a:t>120k</a:t>
            </a:r>
            <a:r>
              <a:rPr lang="en-US" sz="2800" dirty="0" smtClean="0"/>
              <a:t> </a:t>
            </a:r>
            <a:r>
              <a:rPr lang="en-US" sz="2800" dirty="0" smtClean="0"/>
              <a:t>covered by Council Contingency	 </a:t>
            </a:r>
            <a:r>
              <a:rPr lang="en-US" sz="2800" dirty="0" smtClean="0"/>
              <a:t>												</a:t>
            </a:r>
            <a:r>
              <a:rPr lang="en-US" sz="2800" dirty="0"/>
              <a:t> </a:t>
            </a:r>
            <a:r>
              <a:rPr lang="en-US" sz="2800" dirty="0" smtClean="0"/>
              <a:t>         </a:t>
            </a:r>
            <a:r>
              <a:rPr lang="en-US" sz="2800" dirty="0" smtClean="0"/>
              <a:t>9%	  0%</a:t>
            </a:r>
            <a:endParaRPr lang="en-US" sz="2800" dirty="0" smtClean="0"/>
          </a:p>
          <a:p>
            <a:pPr marL="0" indent="0">
              <a:buNone/>
            </a:pPr>
            <a:endParaRPr lang="en-US" sz="2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332509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2624" y="295729"/>
            <a:ext cx="10974238" cy="1754326"/>
          </a:xfrm>
          <a:prstGeom prst="rect">
            <a:avLst/>
          </a:prstGeom>
          <a:noFill/>
        </p:spPr>
        <p:txBody>
          <a:bodyPr wrap="square" rtlCol="0">
            <a:spAutoFit/>
          </a:bodyPr>
          <a:lstStyle/>
          <a:p>
            <a:r>
              <a:rPr lang="en-US" sz="5400" b="1" dirty="0"/>
              <a:t>Proposed </a:t>
            </a:r>
            <a:r>
              <a:rPr lang="en-US" sz="5400" b="1" dirty="0" smtClean="0"/>
              <a:t>2023 </a:t>
            </a:r>
            <a:r>
              <a:rPr lang="en-US" sz="5400" b="1" dirty="0"/>
              <a:t>Budget</a:t>
            </a:r>
          </a:p>
          <a:p>
            <a:r>
              <a:rPr lang="en-US" sz="5400" b="1" dirty="0"/>
              <a:t>Net Budget Balance</a:t>
            </a:r>
          </a:p>
        </p:txBody>
      </p:sp>
      <p:sp>
        <p:nvSpPr>
          <p:cNvPr id="6" name="Slide Number Placeholder 5">
            <a:extLst>
              <a:ext uri="{FF2B5EF4-FFF2-40B4-BE49-F238E27FC236}">
                <a16:creationId xmlns:a16="http://schemas.microsoft.com/office/drawing/2014/main" id="{E7A8DB1F-E805-44EB-AB38-E967CC14A78C}"/>
              </a:ext>
            </a:extLst>
          </p:cNvPr>
          <p:cNvSpPr>
            <a:spLocks noGrp="1"/>
          </p:cNvSpPr>
          <p:nvPr>
            <p:ph type="sldNum" sz="quarter" idx="12"/>
          </p:nvPr>
        </p:nvSpPr>
        <p:spPr/>
        <p:txBody>
          <a:bodyPr/>
          <a:lstStyle/>
          <a:p>
            <a:fld id="{D57F1E4F-1CFF-5643-939E-217C01CDF565}" type="slidenum">
              <a:rPr lang="en-US" smtClean="0"/>
              <a:pPr/>
              <a:t>12</a:t>
            </a:fld>
            <a:endParaRPr lang="en-US" dirty="0"/>
          </a:p>
        </p:txBody>
      </p:sp>
      <p:graphicFrame>
        <p:nvGraphicFramePr>
          <p:cNvPr id="4" name="Table 3">
            <a:extLst>
              <a:ext uri="{FF2B5EF4-FFF2-40B4-BE49-F238E27FC236}">
                <a16:creationId xmlns:a16="http://schemas.microsoft.com/office/drawing/2014/main" id="{16C0FC88-F8F5-4D31-BB78-F492C4936B3E}"/>
              </a:ext>
            </a:extLst>
          </p:cNvPr>
          <p:cNvGraphicFramePr>
            <a:graphicFrameLocks noGrp="1"/>
          </p:cNvGraphicFramePr>
          <p:nvPr>
            <p:extLst>
              <p:ext uri="{D42A27DB-BD31-4B8C-83A1-F6EECF244321}">
                <p14:modId xmlns:p14="http://schemas.microsoft.com/office/powerpoint/2010/main" val="968138806"/>
              </p:ext>
            </p:extLst>
          </p:nvPr>
        </p:nvGraphicFramePr>
        <p:xfrm>
          <a:off x="720408" y="2548254"/>
          <a:ext cx="10384471" cy="2413318"/>
        </p:xfrm>
        <a:graphic>
          <a:graphicData uri="http://schemas.openxmlformats.org/drawingml/2006/table">
            <a:tbl>
              <a:tblPr/>
              <a:tblGrid>
                <a:gridCol w="4491672">
                  <a:extLst>
                    <a:ext uri="{9D8B030D-6E8A-4147-A177-3AD203B41FA5}">
                      <a16:colId xmlns:a16="http://schemas.microsoft.com/office/drawing/2014/main" val="3167478014"/>
                    </a:ext>
                  </a:extLst>
                </a:gridCol>
                <a:gridCol w="3017520">
                  <a:extLst>
                    <a:ext uri="{9D8B030D-6E8A-4147-A177-3AD203B41FA5}">
                      <a16:colId xmlns:a16="http://schemas.microsoft.com/office/drawing/2014/main" val="3611479599"/>
                    </a:ext>
                  </a:extLst>
                </a:gridCol>
                <a:gridCol w="2875279">
                  <a:extLst>
                    <a:ext uri="{9D8B030D-6E8A-4147-A177-3AD203B41FA5}">
                      <a16:colId xmlns:a16="http://schemas.microsoft.com/office/drawing/2014/main" val="444180813"/>
                    </a:ext>
                  </a:extLst>
                </a:gridCol>
              </a:tblGrid>
              <a:tr h="1184593">
                <a:tc>
                  <a:txBody>
                    <a:bodyPr/>
                    <a:lstStyle/>
                    <a:p>
                      <a:pPr algn="l" fontAlgn="b"/>
                      <a:r>
                        <a:rPr lang="en-US" sz="4000" b="1" i="0" u="none" strike="noStrike" dirty="0">
                          <a:solidFill>
                            <a:srgbClr val="000000"/>
                          </a:solidFill>
                          <a:effectLst/>
                          <a:latin typeface="Century Gothic" panose="020B0502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4000" b="1" i="0" u="none" strike="noStrike" dirty="0" smtClean="0">
                          <a:solidFill>
                            <a:srgbClr val="000000"/>
                          </a:solidFill>
                          <a:effectLst/>
                          <a:latin typeface="Century Gothic" panose="020B0502020202020204" pitchFamily="34" charset="0"/>
                        </a:rPr>
                        <a:t>2022 </a:t>
                      </a:r>
                      <a:r>
                        <a:rPr lang="en-US" sz="4000" b="1" i="0" u="none" strike="noStrike" dirty="0">
                          <a:solidFill>
                            <a:srgbClr val="000000"/>
                          </a:solidFill>
                          <a:effectLst/>
                          <a:latin typeface="Century Gothic" panose="020B0502020202020204" pitchFamily="34" charset="0"/>
                        </a:rPr>
                        <a:t>Budget</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4000" b="1" i="0" u="none" strike="noStrike" dirty="0">
                          <a:solidFill>
                            <a:srgbClr val="FFFFFF"/>
                          </a:solidFill>
                          <a:effectLst/>
                          <a:latin typeface="Century Gothic" panose="020B0502020202020204" pitchFamily="34" charset="0"/>
                        </a:rPr>
                        <a:t> </a:t>
                      </a:r>
                      <a:r>
                        <a:rPr lang="en-US" sz="4000" b="1" i="0" u="none" strike="noStrike" dirty="0" smtClean="0">
                          <a:solidFill>
                            <a:srgbClr val="FFFFFF"/>
                          </a:solidFill>
                          <a:effectLst/>
                          <a:latin typeface="Century Gothic" panose="020B0502020202020204" pitchFamily="34" charset="0"/>
                        </a:rPr>
                        <a:t>2023 </a:t>
                      </a:r>
                      <a:r>
                        <a:rPr lang="en-US" sz="4000" b="1" i="0" u="none" strike="noStrike" dirty="0">
                          <a:solidFill>
                            <a:srgbClr val="FFFFFF"/>
                          </a:solidFill>
                          <a:effectLst/>
                          <a:latin typeface="Century Gothic" panose="020B0502020202020204" pitchFamily="34" charset="0"/>
                        </a:rPr>
                        <a:t>Budget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818219814"/>
                  </a:ext>
                </a:extLst>
              </a:tr>
              <a:tr h="1184593">
                <a:tc>
                  <a:txBody>
                    <a:bodyPr/>
                    <a:lstStyle/>
                    <a:p>
                      <a:pPr algn="l" fontAlgn="b"/>
                      <a:r>
                        <a:rPr lang="en-US" sz="4000" b="1" i="0" u="none" strike="noStrike" dirty="0">
                          <a:solidFill>
                            <a:srgbClr val="000000"/>
                          </a:solidFill>
                          <a:effectLst/>
                          <a:latin typeface="Century Gothic" panose="020B0502020202020204" pitchFamily="34" charset="0"/>
                        </a:rPr>
                        <a:t>INCOME-EXPENSE</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4000" b="1" i="0" u="none" strike="noStrike" dirty="0" smtClean="0">
                          <a:solidFill>
                            <a:srgbClr val="000000"/>
                          </a:solidFill>
                          <a:effectLst/>
                          <a:latin typeface="Century Gothic" panose="020B0502020202020204" pitchFamily="34" charset="0"/>
                        </a:rPr>
                        <a:t>104,671           </a:t>
                      </a:r>
                      <a:endParaRPr lang="en-US" sz="40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4000" b="1" i="0" u="none" strike="noStrike" dirty="0" smtClean="0">
                          <a:solidFill>
                            <a:srgbClr val="000000"/>
                          </a:solidFill>
                          <a:effectLst/>
                          <a:latin typeface="Century Gothic" panose="020B0502020202020204" pitchFamily="34" charset="0"/>
                        </a:rPr>
                        <a:t>120,726</a:t>
                      </a:r>
                      <a:endParaRPr lang="en-US" sz="4000" b="1" i="0" u="none"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00565578"/>
                  </a:ext>
                </a:extLst>
              </a:tr>
            </a:tbl>
          </a:graphicData>
        </a:graphic>
      </p:graphicFrame>
    </p:spTree>
    <p:extLst>
      <p:ext uri="{BB962C8B-B14F-4D97-AF65-F5344CB8AC3E}">
        <p14:creationId xmlns:p14="http://schemas.microsoft.com/office/powerpoint/2010/main" val="299526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244" y="1116537"/>
            <a:ext cx="10748514" cy="1785104"/>
          </a:xfrm>
          <a:prstGeom prst="rect">
            <a:avLst/>
          </a:prstGeom>
          <a:noFill/>
        </p:spPr>
        <p:txBody>
          <a:bodyPr wrap="square" rtlCol="0">
            <a:spAutoFit/>
          </a:bodyPr>
          <a:lstStyle/>
          <a:p>
            <a:pPr>
              <a:spcAft>
                <a:spcPts val="1800"/>
              </a:spcAft>
            </a:pPr>
            <a:r>
              <a:rPr lang="en-US" sz="2000" b="1" dirty="0"/>
              <a:t>Approve proposed </a:t>
            </a:r>
            <a:r>
              <a:rPr lang="en-US" sz="2000" b="1" dirty="0" smtClean="0"/>
              <a:t>2023 </a:t>
            </a:r>
            <a:r>
              <a:rPr lang="en-US" sz="2000" b="1" dirty="0"/>
              <a:t>operating budget and </a:t>
            </a:r>
            <a:r>
              <a:rPr lang="en-US" sz="2000" b="1" dirty="0" smtClean="0"/>
              <a:t>following INCOME line items to balance expenses with income:</a:t>
            </a:r>
          </a:p>
          <a:p>
            <a:pPr marL="742950" indent="-742950">
              <a:spcAft>
                <a:spcPts val="1800"/>
              </a:spcAft>
              <a:buAutoNum type="arabicPeriod"/>
            </a:pPr>
            <a:r>
              <a:rPr lang="en-US" sz="2000" b="1" dirty="0" smtClean="0"/>
              <a:t>Council Contingency </a:t>
            </a:r>
          </a:p>
          <a:p>
            <a:pPr marL="742950" indent="-742950">
              <a:spcAft>
                <a:spcPts val="1800"/>
              </a:spcAft>
              <a:buAutoNum type="arabicPeriod" startAt="2"/>
            </a:pPr>
            <a:r>
              <a:rPr lang="en-US" sz="2000" b="1" dirty="0" smtClean="0"/>
              <a:t>Special Endowment 2023 (Congregational vote to continue for 2 years</a:t>
            </a:r>
            <a:r>
              <a:rPr lang="en-US" sz="2000" b="1" dirty="0" smtClean="0"/>
              <a:t>)</a:t>
            </a:r>
            <a:endParaRPr lang="en-US" sz="2000" b="1" dirty="0" smtClean="0"/>
          </a:p>
        </p:txBody>
      </p:sp>
      <p:sp>
        <p:nvSpPr>
          <p:cNvPr id="3" name="TextBox 2"/>
          <p:cNvSpPr txBox="1"/>
          <p:nvPr/>
        </p:nvSpPr>
        <p:spPr>
          <a:xfrm>
            <a:off x="442225" y="193207"/>
            <a:ext cx="10748514" cy="923330"/>
          </a:xfrm>
          <a:prstGeom prst="rect">
            <a:avLst/>
          </a:prstGeom>
          <a:noFill/>
        </p:spPr>
        <p:txBody>
          <a:bodyPr wrap="square" rtlCol="0">
            <a:spAutoFit/>
          </a:bodyPr>
          <a:lstStyle/>
          <a:p>
            <a:r>
              <a:rPr lang="en-US" sz="5400" b="1" u="sng" dirty="0" smtClean="0"/>
              <a:t>2023 </a:t>
            </a:r>
            <a:r>
              <a:rPr lang="en-US" sz="5400" b="1" u="sng" dirty="0"/>
              <a:t>Budget Recommendation</a:t>
            </a:r>
          </a:p>
        </p:txBody>
      </p:sp>
      <p:sp>
        <p:nvSpPr>
          <p:cNvPr id="6" name="Slide Number Placeholder 5">
            <a:extLst>
              <a:ext uri="{FF2B5EF4-FFF2-40B4-BE49-F238E27FC236}">
                <a16:creationId xmlns:a16="http://schemas.microsoft.com/office/drawing/2014/main" id="{B4F8DC1E-B55D-469C-9910-16D29C27F479}"/>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3364781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4646" y="1761515"/>
            <a:ext cx="10895353" cy="4832092"/>
          </a:xfrm>
          <a:prstGeom prst="rect">
            <a:avLst/>
          </a:prstGeom>
          <a:noFill/>
        </p:spPr>
        <p:txBody>
          <a:bodyPr wrap="square" rtlCol="0">
            <a:spAutoFit/>
          </a:bodyPr>
          <a:lstStyle/>
          <a:p>
            <a:r>
              <a:rPr lang="en-US" sz="4400" b="1" dirty="0" smtClean="0"/>
              <a:t>The members of Stewardship Finance and Admin recommend this budget. </a:t>
            </a:r>
          </a:p>
          <a:p>
            <a:r>
              <a:rPr lang="en-US" sz="4400" b="1" dirty="0" smtClean="0"/>
              <a:t>In December Church Council </a:t>
            </a:r>
            <a:r>
              <a:rPr lang="en-US" sz="4400" b="1" dirty="0" smtClean="0"/>
              <a:t> approved and earlier version of the budget with a higher deficit. </a:t>
            </a:r>
            <a:r>
              <a:rPr lang="en-US" sz="4400" b="1" smtClean="0"/>
              <a:t>A </a:t>
            </a:r>
            <a:r>
              <a:rPr lang="en-US" sz="4400" b="1" smtClean="0"/>
              <a:t>Congregational </a:t>
            </a:r>
            <a:r>
              <a:rPr lang="en-US" sz="4400" b="1" dirty="0" smtClean="0"/>
              <a:t>vote of approval requested January 29</a:t>
            </a:r>
            <a:r>
              <a:rPr lang="en-US" sz="4400" b="1" baseline="30000" dirty="0" smtClean="0"/>
              <a:t>th</a:t>
            </a:r>
            <a:r>
              <a:rPr lang="en-US" sz="4400" b="1" dirty="0" smtClean="0"/>
              <a:t>.</a:t>
            </a:r>
            <a:endParaRPr lang="en-US" sz="4400" b="1" dirty="0"/>
          </a:p>
        </p:txBody>
      </p:sp>
      <p:sp>
        <p:nvSpPr>
          <p:cNvPr id="3" name="TextBox 2"/>
          <p:cNvSpPr txBox="1"/>
          <p:nvPr/>
        </p:nvSpPr>
        <p:spPr>
          <a:xfrm>
            <a:off x="270487" y="295729"/>
            <a:ext cx="10748514" cy="923330"/>
          </a:xfrm>
          <a:prstGeom prst="rect">
            <a:avLst/>
          </a:prstGeom>
          <a:noFill/>
        </p:spPr>
        <p:txBody>
          <a:bodyPr wrap="square" rtlCol="0">
            <a:spAutoFit/>
          </a:bodyPr>
          <a:lstStyle/>
          <a:p>
            <a:r>
              <a:rPr lang="en-US" sz="5400" b="1" dirty="0" smtClean="0"/>
              <a:t>2023 </a:t>
            </a:r>
            <a:r>
              <a:rPr lang="en-US" sz="5400" b="1" dirty="0"/>
              <a:t>Budget Recommendation</a:t>
            </a:r>
          </a:p>
        </p:txBody>
      </p:sp>
      <p:sp>
        <p:nvSpPr>
          <p:cNvPr id="6" name="Slide Number Placeholder 5">
            <a:extLst>
              <a:ext uri="{FF2B5EF4-FFF2-40B4-BE49-F238E27FC236}">
                <a16:creationId xmlns:a16="http://schemas.microsoft.com/office/drawing/2014/main" id="{A4C20B92-2D9B-4CA9-B0E2-CC7CCB542E64}"/>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939650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81322" y="2475779"/>
            <a:ext cx="8829357" cy="1015663"/>
          </a:xfrm>
          <a:prstGeom prst="rect">
            <a:avLst/>
          </a:prstGeom>
          <a:noFill/>
        </p:spPr>
        <p:txBody>
          <a:bodyPr wrap="square" rtlCol="0">
            <a:spAutoFit/>
          </a:bodyPr>
          <a:lstStyle/>
          <a:p>
            <a:pPr algn="ctr"/>
            <a:r>
              <a:rPr lang="en-US" sz="6000" b="1" i="1" dirty="0">
                <a:solidFill>
                  <a:srgbClr val="92D050"/>
                </a:solidFill>
              </a:rPr>
              <a:t>Thank you!</a:t>
            </a:r>
            <a:endParaRPr lang="en-US" sz="6000" b="1" i="1" dirty="0"/>
          </a:p>
        </p:txBody>
      </p:sp>
      <p:sp>
        <p:nvSpPr>
          <p:cNvPr id="5" name="Slide Number Placeholder 4">
            <a:extLst>
              <a:ext uri="{FF2B5EF4-FFF2-40B4-BE49-F238E27FC236}">
                <a16:creationId xmlns:a16="http://schemas.microsoft.com/office/drawing/2014/main" id="{172DDFAF-AC8B-4968-99AC-6951B01146C4}"/>
              </a:ext>
            </a:extLst>
          </p:cNvPr>
          <p:cNvSpPr>
            <a:spLocks noGrp="1"/>
          </p:cNvSpPr>
          <p:nvPr>
            <p:ph type="sldNum" sz="quarter" idx="12"/>
          </p:nvPr>
        </p:nvSpPr>
        <p:spPr/>
        <p:txBody>
          <a:bodyPr/>
          <a:lstStyle/>
          <a:p>
            <a:fld id="{D57F1E4F-1CFF-5643-939E-217C01CDF565}" type="slidenum">
              <a:rPr lang="en-US" smtClean="0"/>
              <a:pPr/>
              <a:t>15</a:t>
            </a:fld>
            <a:endParaRPr lang="en-US" dirty="0"/>
          </a:p>
        </p:txBody>
      </p:sp>
      <p:pic>
        <p:nvPicPr>
          <p:cNvPr id="4" name="Picture 2" descr="Image">
            <a:extLst>
              <a:ext uri="{FF2B5EF4-FFF2-40B4-BE49-F238E27FC236}">
                <a16:creationId xmlns:a16="http://schemas.microsoft.com/office/drawing/2014/main" id="{B0ED1F82-F23C-41D4-8A94-8F96C9B2AA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498" y="4390000"/>
            <a:ext cx="5731175" cy="1867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238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extBox 1"/>
          <p:cNvSpPr txBox="1"/>
          <p:nvPr/>
        </p:nvSpPr>
        <p:spPr>
          <a:xfrm>
            <a:off x="1337094" y="672861"/>
            <a:ext cx="8609162" cy="923330"/>
          </a:xfrm>
          <a:prstGeom prst="rect">
            <a:avLst/>
          </a:prstGeom>
          <a:noFill/>
        </p:spPr>
        <p:txBody>
          <a:bodyPr wrap="square" rtlCol="0">
            <a:spAutoFit/>
          </a:bodyPr>
          <a:lstStyle/>
          <a:p>
            <a:pPr algn="ctr"/>
            <a:r>
              <a:rPr lang="en-US" sz="5400" b="1" u="sng" dirty="0"/>
              <a:t>A G E N D A</a:t>
            </a:r>
          </a:p>
        </p:txBody>
      </p:sp>
      <p:sp>
        <p:nvSpPr>
          <p:cNvPr id="3" name="TextBox 2"/>
          <p:cNvSpPr txBox="1"/>
          <p:nvPr/>
        </p:nvSpPr>
        <p:spPr>
          <a:xfrm>
            <a:off x="347472" y="1965480"/>
            <a:ext cx="11560047" cy="2246769"/>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4000" b="1" dirty="0" smtClean="0"/>
              <a:t>2022 </a:t>
            </a:r>
            <a:r>
              <a:rPr lang="en-US" sz="4000" b="1" dirty="0"/>
              <a:t>Operating Budget Results</a:t>
            </a:r>
          </a:p>
          <a:p>
            <a:pPr marL="285750" indent="-285750">
              <a:spcAft>
                <a:spcPts val="1200"/>
              </a:spcAft>
              <a:buFont typeface="Arial" panose="020B0604020202020204" pitchFamily="34" charset="0"/>
              <a:buChar char="•"/>
            </a:pPr>
            <a:r>
              <a:rPr lang="en-US" sz="4000" b="1" dirty="0" smtClean="0"/>
              <a:t>2023 </a:t>
            </a:r>
            <a:r>
              <a:rPr lang="en-US" sz="4000" b="1" dirty="0"/>
              <a:t>Budget Proposal</a:t>
            </a:r>
          </a:p>
          <a:p>
            <a:pPr marL="285750" indent="-285750">
              <a:spcAft>
                <a:spcPts val="1200"/>
              </a:spcAft>
              <a:buFont typeface="Arial" panose="020B0604020202020204" pitchFamily="34" charset="0"/>
              <a:buChar char="•"/>
            </a:pPr>
            <a:r>
              <a:rPr lang="en-US" sz="4000" b="1" dirty="0"/>
              <a:t>SF&amp;A and Church Council </a:t>
            </a:r>
            <a:r>
              <a:rPr lang="en-US" sz="4000" b="1" dirty="0" smtClean="0"/>
              <a:t>Recommendation</a:t>
            </a:r>
            <a:endParaRPr lang="en-US" sz="4000" b="1" dirty="0"/>
          </a:p>
        </p:txBody>
      </p:sp>
      <p:sp>
        <p:nvSpPr>
          <p:cNvPr id="6" name="Slide Number Placeholder 5">
            <a:extLst>
              <a:ext uri="{FF2B5EF4-FFF2-40B4-BE49-F238E27FC236}">
                <a16:creationId xmlns:a16="http://schemas.microsoft.com/office/drawing/2014/main" id="{86B35C9E-540A-44AC-9A41-C2FDB97A8870}"/>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596898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1669" y="310551"/>
            <a:ext cx="10863532" cy="1200329"/>
          </a:xfrm>
          <a:prstGeom prst="rect">
            <a:avLst/>
          </a:prstGeom>
          <a:noFill/>
        </p:spPr>
        <p:txBody>
          <a:bodyPr wrap="square" rtlCol="0">
            <a:spAutoFit/>
          </a:bodyPr>
          <a:lstStyle/>
          <a:p>
            <a:r>
              <a:rPr lang="en-US" sz="5400" b="1" dirty="0" smtClean="0"/>
              <a:t>2022 </a:t>
            </a:r>
            <a:r>
              <a:rPr lang="en-US" sz="5400" b="1" dirty="0"/>
              <a:t>Operating Budget Results</a:t>
            </a:r>
          </a:p>
          <a:p>
            <a:endParaRPr lang="en-US" b="1" dirty="0"/>
          </a:p>
        </p:txBody>
      </p:sp>
      <p:sp>
        <p:nvSpPr>
          <p:cNvPr id="25" name="Slide Number Placeholder 24">
            <a:extLst>
              <a:ext uri="{FF2B5EF4-FFF2-40B4-BE49-F238E27FC236}">
                <a16:creationId xmlns:a16="http://schemas.microsoft.com/office/drawing/2014/main" id="{5B47263E-352A-40F4-B2FB-099BABED4136}"/>
              </a:ext>
            </a:extLst>
          </p:cNvPr>
          <p:cNvSpPr>
            <a:spLocks noGrp="1"/>
          </p:cNvSpPr>
          <p:nvPr>
            <p:ph type="sldNum" sz="quarter" idx="12"/>
          </p:nvPr>
        </p:nvSpPr>
        <p:spPr/>
        <p:txBody>
          <a:bodyPr/>
          <a:lstStyle/>
          <a:p>
            <a:fld id="{D57F1E4F-1CFF-5643-939E-217C01CDF565}" type="slidenum">
              <a:rPr lang="en-US" smtClean="0"/>
              <a:pPr/>
              <a:t>3</a:t>
            </a:fld>
            <a:endParaRPr lang="en-US" dirty="0"/>
          </a:p>
        </p:txBody>
      </p:sp>
      <p:graphicFrame>
        <p:nvGraphicFramePr>
          <p:cNvPr id="4" name="Table 3">
            <a:extLst>
              <a:ext uri="{FF2B5EF4-FFF2-40B4-BE49-F238E27FC236}">
                <a16:creationId xmlns:a16="http://schemas.microsoft.com/office/drawing/2014/main" id="{6C4EAD77-1B00-43A6-9BA6-69D5B3D3FCF7}"/>
              </a:ext>
            </a:extLst>
          </p:cNvPr>
          <p:cNvGraphicFramePr>
            <a:graphicFrameLocks noGrp="1"/>
          </p:cNvGraphicFramePr>
          <p:nvPr>
            <p:extLst>
              <p:ext uri="{D42A27DB-BD31-4B8C-83A1-F6EECF244321}">
                <p14:modId xmlns:p14="http://schemas.microsoft.com/office/powerpoint/2010/main" val="3412334428"/>
              </p:ext>
            </p:extLst>
          </p:nvPr>
        </p:nvGraphicFramePr>
        <p:xfrm>
          <a:off x="467361" y="1348320"/>
          <a:ext cx="10871199" cy="5330829"/>
        </p:xfrm>
        <a:graphic>
          <a:graphicData uri="http://schemas.openxmlformats.org/drawingml/2006/table">
            <a:tbl>
              <a:tblPr/>
              <a:tblGrid>
                <a:gridCol w="5587003">
                  <a:extLst>
                    <a:ext uri="{9D8B030D-6E8A-4147-A177-3AD203B41FA5}">
                      <a16:colId xmlns:a16="http://schemas.microsoft.com/office/drawing/2014/main" val="3687445791"/>
                    </a:ext>
                  </a:extLst>
                </a:gridCol>
                <a:gridCol w="2642098">
                  <a:extLst>
                    <a:ext uri="{9D8B030D-6E8A-4147-A177-3AD203B41FA5}">
                      <a16:colId xmlns:a16="http://schemas.microsoft.com/office/drawing/2014/main" val="3228946955"/>
                    </a:ext>
                  </a:extLst>
                </a:gridCol>
                <a:gridCol w="2642098">
                  <a:extLst>
                    <a:ext uri="{9D8B030D-6E8A-4147-A177-3AD203B41FA5}">
                      <a16:colId xmlns:a16="http://schemas.microsoft.com/office/drawing/2014/main" val="2978875636"/>
                    </a:ext>
                  </a:extLst>
                </a:gridCol>
              </a:tblGrid>
              <a:tr h="658127">
                <a:tc>
                  <a:txBody>
                    <a:bodyPr/>
                    <a:lstStyle/>
                    <a:p>
                      <a:pPr algn="l" fontAlgn="b"/>
                      <a:r>
                        <a:rPr lang="en-US" sz="2800" b="1" i="0" u="none" strike="noStrike">
                          <a:solidFill>
                            <a:srgbClr val="000000"/>
                          </a:solidFill>
                          <a:effectLst/>
                          <a:latin typeface="Century Gothic" panose="020B0502020202020204" pitchFamily="34" charset="0"/>
                        </a:rPr>
                        <a:t>INCOME</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2800" b="1" i="0" u="none" strike="noStrike" dirty="0" smtClean="0">
                          <a:solidFill>
                            <a:srgbClr val="000000"/>
                          </a:solidFill>
                          <a:effectLst/>
                          <a:latin typeface="Century Gothic" panose="020B0502020202020204" pitchFamily="34" charset="0"/>
                        </a:rPr>
                        <a:t>2022 </a:t>
                      </a:r>
                      <a:r>
                        <a:rPr lang="en-US" sz="2800" b="1" i="0" u="none" strike="noStrike" dirty="0">
                          <a:solidFill>
                            <a:srgbClr val="000000"/>
                          </a:solidFill>
                          <a:effectLst/>
                          <a:latin typeface="Century Gothic" panose="020B0502020202020204" pitchFamily="34" charset="0"/>
                        </a:rPr>
                        <a:t>Budget</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2022 </a:t>
                      </a:r>
                      <a:r>
                        <a:rPr lang="en-US" sz="2800" b="1" i="0" u="none" strike="noStrike" dirty="0">
                          <a:solidFill>
                            <a:srgbClr val="000000"/>
                          </a:solidFill>
                          <a:effectLst/>
                          <a:latin typeface="Century Gothic" panose="020B0502020202020204" pitchFamily="34" charset="0"/>
                        </a:rPr>
                        <a:t>Actual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436294439"/>
                  </a:ext>
                </a:extLst>
              </a:tr>
              <a:tr h="658127">
                <a:tc>
                  <a:txBody>
                    <a:bodyPr/>
                    <a:lstStyle/>
                    <a:p>
                      <a:pPr algn="l" fontAlgn="b"/>
                      <a:r>
                        <a:rPr lang="en-US" sz="2800" b="1" i="0" u="none" strike="noStrike">
                          <a:solidFill>
                            <a:srgbClr val="000000"/>
                          </a:solidFill>
                          <a:effectLst/>
                          <a:latin typeface="Century Gothic" panose="020B0502020202020204" pitchFamily="34" charset="0"/>
                        </a:rPr>
                        <a:t>Sustaining Commitments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400" b="1" i="0" u="none" strike="noStrike" dirty="0">
                          <a:solidFill>
                            <a:srgbClr val="000000"/>
                          </a:solidFill>
                          <a:effectLst/>
                          <a:latin typeface="Century Gothic" panose="020B0502020202020204" pitchFamily="34" charset="0"/>
                        </a:rPr>
                        <a:t>            </a:t>
                      </a:r>
                      <a:r>
                        <a:rPr lang="en-US" sz="2400" b="1" i="0" u="none" strike="noStrike" dirty="0" smtClean="0">
                          <a:solidFill>
                            <a:srgbClr val="000000"/>
                          </a:solidFill>
                          <a:effectLst/>
                          <a:latin typeface="Century Gothic" panose="020B0502020202020204" pitchFamily="34" charset="0"/>
                        </a:rPr>
                        <a:t>617,000 </a:t>
                      </a:r>
                      <a:endParaRPr lang="en-US" sz="24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400" b="1" i="0" u="none" strike="noStrike" dirty="0">
                          <a:solidFill>
                            <a:srgbClr val="000000"/>
                          </a:solidFill>
                          <a:effectLst/>
                          <a:latin typeface="Century Gothic" panose="020B0502020202020204" pitchFamily="34" charset="0"/>
                        </a:rPr>
                        <a:t>            </a:t>
                      </a:r>
                      <a:r>
                        <a:rPr lang="en-US" sz="2400" b="1" i="0" u="none" strike="noStrike" dirty="0" smtClean="0">
                          <a:solidFill>
                            <a:srgbClr val="000000"/>
                          </a:solidFill>
                          <a:effectLst/>
                          <a:latin typeface="Century Gothic" panose="020B0502020202020204" pitchFamily="34" charset="0"/>
                        </a:rPr>
                        <a:t>604,817 </a:t>
                      </a:r>
                      <a:endParaRPr lang="en-US" sz="2400" b="1" i="0" u="none"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1607868"/>
                  </a:ext>
                </a:extLst>
              </a:tr>
              <a:tr h="658127">
                <a:tc>
                  <a:txBody>
                    <a:bodyPr/>
                    <a:lstStyle/>
                    <a:p>
                      <a:pPr algn="l" fontAlgn="b"/>
                      <a:r>
                        <a:rPr lang="en-US" sz="2800" b="1" i="0" u="none" strike="noStrike" dirty="0">
                          <a:solidFill>
                            <a:srgbClr val="000000"/>
                          </a:solidFill>
                          <a:effectLst/>
                          <a:latin typeface="Century Gothic" panose="020B0502020202020204" pitchFamily="34" charset="0"/>
                        </a:rPr>
                        <a:t>Other Contributions</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2400" b="1" i="0" u="none" strike="noStrike" dirty="0">
                          <a:solidFill>
                            <a:srgbClr val="000000"/>
                          </a:solidFill>
                          <a:effectLst/>
                          <a:latin typeface="Century Gothic" panose="020B0502020202020204" pitchFamily="34" charset="0"/>
                        </a:rPr>
                        <a:t>              </a:t>
                      </a:r>
                      <a:r>
                        <a:rPr lang="en-US" sz="2400" b="1" i="0" u="none" strike="noStrike" dirty="0" smtClean="0">
                          <a:solidFill>
                            <a:srgbClr val="000000"/>
                          </a:solidFill>
                          <a:effectLst/>
                          <a:latin typeface="Century Gothic" panose="020B0502020202020204" pitchFamily="34" charset="0"/>
                        </a:rPr>
                        <a:t>18,000 </a:t>
                      </a:r>
                      <a:endParaRPr lang="en-US" sz="24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a:noFill/>
                    </a:lnB>
                    <a:solidFill>
                      <a:srgbClr val="FFFFFF"/>
                    </a:solidFill>
                  </a:tcPr>
                </a:tc>
                <a:tc>
                  <a:txBody>
                    <a:bodyPr/>
                    <a:lstStyle/>
                    <a:p>
                      <a:pPr algn="l" fontAlgn="b"/>
                      <a:r>
                        <a:rPr lang="en-US" sz="2400" b="1" i="0" u="none" strike="noStrike" dirty="0">
                          <a:solidFill>
                            <a:srgbClr val="000000"/>
                          </a:solidFill>
                          <a:effectLst/>
                          <a:latin typeface="Century Gothic" panose="020B0502020202020204" pitchFamily="34" charset="0"/>
                        </a:rPr>
                        <a:t>              </a:t>
                      </a:r>
                      <a:r>
                        <a:rPr lang="en-US" sz="2400" b="1" i="0" u="none" strike="noStrike" dirty="0" smtClean="0">
                          <a:solidFill>
                            <a:srgbClr val="000000"/>
                          </a:solidFill>
                          <a:effectLst/>
                          <a:latin typeface="Century Gothic" panose="020B0502020202020204" pitchFamily="34" charset="0"/>
                        </a:rPr>
                        <a:t>22,825 </a:t>
                      </a:r>
                      <a:endParaRPr lang="en-US" sz="2400" b="1" i="0" u="none"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086437783"/>
                  </a:ext>
                </a:extLst>
              </a:tr>
              <a:tr h="658127">
                <a:tc>
                  <a:txBody>
                    <a:bodyPr/>
                    <a:lstStyle/>
                    <a:p>
                      <a:pPr algn="l" fontAlgn="b"/>
                      <a:r>
                        <a:rPr lang="en-US" sz="2800" b="1" i="0" u="none" strike="noStrike" dirty="0">
                          <a:solidFill>
                            <a:srgbClr val="000000"/>
                          </a:solidFill>
                          <a:effectLst/>
                          <a:latin typeface="Century Gothic" panose="020B0502020202020204" pitchFamily="34" charset="0"/>
                        </a:rPr>
                        <a:t>Designated Charitable Gifts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2400" b="1" i="0" u="none" strike="noStrike" dirty="0">
                          <a:solidFill>
                            <a:srgbClr val="000000"/>
                          </a:solidFill>
                          <a:effectLst/>
                          <a:latin typeface="Century Gothic" panose="020B0502020202020204" pitchFamily="34" charset="0"/>
                        </a:rPr>
                        <a:t>              </a:t>
                      </a:r>
                      <a:r>
                        <a:rPr lang="en-US" sz="2400" b="1" i="0" u="none" strike="noStrike" dirty="0" smtClean="0">
                          <a:solidFill>
                            <a:srgbClr val="000000"/>
                          </a:solidFill>
                          <a:effectLst/>
                          <a:latin typeface="Century Gothic" panose="020B0502020202020204" pitchFamily="34" charset="0"/>
                        </a:rPr>
                        <a:t>90,000 </a:t>
                      </a:r>
                      <a:endParaRPr lang="en-US" sz="24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a:noFill/>
                    </a:lnB>
                    <a:solidFill>
                      <a:srgbClr val="FFFFFF"/>
                    </a:solidFill>
                  </a:tcPr>
                </a:tc>
                <a:tc>
                  <a:txBody>
                    <a:bodyPr/>
                    <a:lstStyle/>
                    <a:p>
                      <a:pPr algn="l" fontAlgn="b"/>
                      <a:r>
                        <a:rPr lang="en-US" sz="2400" b="1" i="0" u="none" strike="noStrike" dirty="0">
                          <a:solidFill>
                            <a:srgbClr val="000000"/>
                          </a:solidFill>
                          <a:effectLst/>
                          <a:latin typeface="Century Gothic" panose="020B0502020202020204" pitchFamily="34" charset="0"/>
                        </a:rPr>
                        <a:t>            </a:t>
                      </a:r>
                      <a:r>
                        <a:rPr lang="en-US" sz="2400" b="1" i="0" u="none" strike="noStrike" baseline="0" dirty="0" smtClean="0">
                          <a:solidFill>
                            <a:srgbClr val="000000"/>
                          </a:solidFill>
                          <a:effectLst/>
                          <a:latin typeface="Century Gothic" panose="020B0502020202020204" pitchFamily="34" charset="0"/>
                        </a:rPr>
                        <a:t>  95,200</a:t>
                      </a:r>
                      <a:endParaRPr lang="en-US" sz="2400" b="1" i="0" u="none"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669228770"/>
                  </a:ext>
                </a:extLst>
              </a:tr>
              <a:tr h="658127">
                <a:tc>
                  <a:txBody>
                    <a:bodyPr/>
                    <a:lstStyle/>
                    <a:p>
                      <a:pPr algn="l" fontAlgn="b"/>
                      <a:r>
                        <a:rPr lang="en-US" sz="2800" b="1" i="0" u="none" strike="noStrike" dirty="0">
                          <a:solidFill>
                            <a:srgbClr val="000000"/>
                          </a:solidFill>
                          <a:effectLst/>
                          <a:latin typeface="Century Gothic" panose="020B0502020202020204" pitchFamily="34" charset="0"/>
                        </a:rPr>
                        <a:t>Facility Use</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2400" b="1" i="0" u="none" strike="noStrike" dirty="0">
                          <a:solidFill>
                            <a:srgbClr val="000000"/>
                          </a:solidFill>
                          <a:effectLst/>
                          <a:latin typeface="Century Gothic" panose="020B0502020202020204" pitchFamily="34" charset="0"/>
                        </a:rPr>
                        <a:t>            </a:t>
                      </a:r>
                      <a:r>
                        <a:rPr lang="en-US" sz="2400" b="1" i="0" u="none" strike="noStrike" dirty="0" smtClean="0">
                          <a:solidFill>
                            <a:srgbClr val="000000"/>
                          </a:solidFill>
                          <a:effectLst/>
                          <a:latin typeface="Century Gothic" panose="020B0502020202020204" pitchFamily="34" charset="0"/>
                        </a:rPr>
                        <a:t>332,250 </a:t>
                      </a:r>
                      <a:endParaRPr lang="en-US" sz="24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a:noFill/>
                    </a:lnB>
                    <a:solidFill>
                      <a:srgbClr val="FFFFFF"/>
                    </a:solidFill>
                  </a:tcPr>
                </a:tc>
                <a:tc>
                  <a:txBody>
                    <a:bodyPr/>
                    <a:lstStyle/>
                    <a:p>
                      <a:pPr algn="l" fontAlgn="b"/>
                      <a:r>
                        <a:rPr lang="en-US" sz="2400" b="1" i="0" u="none" strike="noStrike" dirty="0">
                          <a:solidFill>
                            <a:srgbClr val="000000"/>
                          </a:solidFill>
                          <a:effectLst/>
                          <a:latin typeface="Century Gothic" panose="020B0502020202020204" pitchFamily="34" charset="0"/>
                        </a:rPr>
                        <a:t>            </a:t>
                      </a:r>
                      <a:r>
                        <a:rPr lang="en-US" sz="2400" b="1" i="0" u="none" strike="noStrike" dirty="0" smtClean="0">
                          <a:solidFill>
                            <a:srgbClr val="000000"/>
                          </a:solidFill>
                          <a:effectLst/>
                          <a:latin typeface="Century Gothic" panose="020B0502020202020204" pitchFamily="34" charset="0"/>
                        </a:rPr>
                        <a:t>404,694 </a:t>
                      </a:r>
                      <a:endParaRPr lang="en-US" sz="2400" b="1" i="0" u="none"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667493673"/>
                  </a:ext>
                </a:extLst>
              </a:tr>
              <a:tr h="658127">
                <a:tc>
                  <a:txBody>
                    <a:bodyPr/>
                    <a:lstStyle/>
                    <a:p>
                      <a:pPr algn="l" fontAlgn="b"/>
                      <a:r>
                        <a:rPr lang="en-US" sz="2800" b="1" i="0" u="none" strike="noStrike" dirty="0">
                          <a:solidFill>
                            <a:srgbClr val="000000"/>
                          </a:solidFill>
                          <a:effectLst/>
                          <a:latin typeface="Century Gothic" panose="020B0502020202020204" pitchFamily="34" charset="0"/>
                        </a:rPr>
                        <a:t>Transfer from Other </a:t>
                      </a:r>
                      <a:r>
                        <a:rPr lang="en-US" sz="2800" b="1" i="0" u="none" strike="noStrike" dirty="0" smtClean="0">
                          <a:solidFill>
                            <a:srgbClr val="000000"/>
                          </a:solidFill>
                          <a:effectLst/>
                          <a:latin typeface="Century Gothic" panose="020B0502020202020204" pitchFamily="34" charset="0"/>
                        </a:rPr>
                        <a:t>Funds</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2400" b="1" i="0" u="none" strike="noStrike" dirty="0">
                          <a:solidFill>
                            <a:srgbClr val="000000"/>
                          </a:solidFill>
                          <a:effectLst/>
                          <a:latin typeface="Century Gothic" panose="020B0502020202020204" pitchFamily="34" charset="0"/>
                        </a:rPr>
                        <a:t>             </a:t>
                      </a:r>
                      <a:r>
                        <a:rPr lang="en-US" sz="2400" b="1" i="0" u="none" strike="noStrike" dirty="0" smtClean="0">
                          <a:solidFill>
                            <a:srgbClr val="000000"/>
                          </a:solidFill>
                          <a:effectLst/>
                          <a:latin typeface="Century Gothic" panose="020B0502020202020204" pitchFamily="34" charset="0"/>
                        </a:rPr>
                        <a:t>101,561 </a:t>
                      </a:r>
                      <a:endParaRPr lang="en-US" sz="24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a:noFill/>
                    </a:lnB>
                    <a:solidFill>
                      <a:srgbClr val="FFFFFF"/>
                    </a:solidFill>
                  </a:tcPr>
                </a:tc>
                <a:tc>
                  <a:txBody>
                    <a:bodyPr/>
                    <a:lstStyle/>
                    <a:p>
                      <a:pPr algn="l" fontAlgn="b"/>
                      <a:r>
                        <a:rPr lang="en-US" sz="2400" b="1" i="0" u="none" strike="noStrike" dirty="0">
                          <a:solidFill>
                            <a:srgbClr val="000000"/>
                          </a:solidFill>
                          <a:effectLst/>
                          <a:latin typeface="Century Gothic" panose="020B0502020202020204" pitchFamily="34" charset="0"/>
                        </a:rPr>
                        <a:t>              </a:t>
                      </a:r>
                      <a:r>
                        <a:rPr lang="en-US" sz="2400" b="1" i="0" u="none" strike="noStrike" dirty="0" smtClean="0">
                          <a:solidFill>
                            <a:srgbClr val="000000"/>
                          </a:solidFill>
                          <a:effectLst/>
                          <a:latin typeface="Century Gothic" panose="020B0502020202020204" pitchFamily="34" charset="0"/>
                        </a:rPr>
                        <a:t>92,984 </a:t>
                      </a:r>
                      <a:endParaRPr lang="en-US" sz="2400" b="1" i="0" u="none"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845691632"/>
                  </a:ext>
                </a:extLst>
              </a:tr>
              <a:tr h="723940">
                <a:tc>
                  <a:txBody>
                    <a:bodyPr/>
                    <a:lstStyle/>
                    <a:p>
                      <a:pPr algn="l" fontAlgn="b"/>
                      <a:r>
                        <a:rPr lang="en-US" sz="2400" b="1" i="0" u="sng" strike="noStrike" dirty="0">
                          <a:solidFill>
                            <a:srgbClr val="000000"/>
                          </a:solidFill>
                          <a:effectLst/>
                          <a:latin typeface="Century Gothic" panose="020B0502020202020204" pitchFamily="34" charset="0"/>
                        </a:rPr>
                        <a:t>Council </a:t>
                      </a:r>
                      <a:r>
                        <a:rPr lang="en-US" sz="2400" b="1" i="0" u="sng" strike="noStrike" dirty="0" smtClean="0">
                          <a:solidFill>
                            <a:srgbClr val="000000"/>
                          </a:solidFill>
                          <a:effectLst/>
                          <a:latin typeface="Century Gothic" panose="020B0502020202020204" pitchFamily="34" charset="0"/>
                        </a:rPr>
                        <a:t>Contingency</a:t>
                      </a:r>
                      <a:endParaRPr lang="en-US" sz="2400" b="1" i="0" u="sng"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2400" b="1" i="0" u="sng" strike="noStrike" dirty="0">
                          <a:solidFill>
                            <a:srgbClr val="000000"/>
                          </a:solidFill>
                          <a:effectLst/>
                          <a:latin typeface="Century Gothic" panose="020B0502020202020204" pitchFamily="34" charset="0"/>
                        </a:rPr>
                        <a:t>            </a:t>
                      </a:r>
                      <a:r>
                        <a:rPr lang="en-US" sz="2400" b="1" i="0" u="sng" strike="noStrike" dirty="0" smtClean="0">
                          <a:solidFill>
                            <a:srgbClr val="000000"/>
                          </a:solidFill>
                          <a:effectLst/>
                          <a:latin typeface="Century Gothic" panose="020B0502020202020204" pitchFamily="34" charset="0"/>
                        </a:rPr>
                        <a:t> 104,671 </a:t>
                      </a:r>
                      <a:endParaRPr lang="en-US" sz="2400" b="1" i="0" u="sng"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a:noFill/>
                    </a:lnB>
                    <a:solidFill>
                      <a:srgbClr val="FFFFFF"/>
                    </a:solidFill>
                  </a:tcPr>
                </a:tc>
                <a:tc>
                  <a:txBody>
                    <a:bodyPr/>
                    <a:lstStyle/>
                    <a:p>
                      <a:pPr algn="l" fontAlgn="b"/>
                      <a:r>
                        <a:rPr lang="en-US" sz="2400" b="1" i="0" u="sng" strike="noStrike" dirty="0">
                          <a:solidFill>
                            <a:srgbClr val="000000"/>
                          </a:solidFill>
                          <a:effectLst/>
                          <a:latin typeface="Century Gothic" panose="020B0502020202020204" pitchFamily="34" charset="0"/>
                        </a:rPr>
                        <a:t>            </a:t>
                      </a:r>
                      <a:r>
                        <a:rPr lang="en-US" sz="2400" b="1" i="0" u="sng" strike="noStrike" dirty="0" smtClean="0">
                          <a:solidFill>
                            <a:srgbClr val="000000"/>
                          </a:solidFill>
                          <a:effectLst/>
                          <a:latin typeface="Century Gothic" panose="020B0502020202020204" pitchFamily="34" charset="0"/>
                        </a:rPr>
                        <a:t> 000,000 </a:t>
                      </a:r>
                      <a:endParaRPr lang="en-US" sz="2400" b="1" i="0" u="sng"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036869648"/>
                  </a:ext>
                </a:extLst>
              </a:tr>
              <a:tr h="658127">
                <a:tc>
                  <a:txBody>
                    <a:bodyPr/>
                    <a:lstStyle/>
                    <a:p>
                      <a:pPr algn="l" fontAlgn="b"/>
                      <a:r>
                        <a:rPr lang="en-US" sz="2800" b="1" i="0" u="none" strike="noStrike" dirty="0">
                          <a:solidFill>
                            <a:srgbClr val="000000"/>
                          </a:solidFill>
                          <a:effectLst/>
                          <a:latin typeface="Century Gothic" panose="020B0502020202020204" pitchFamily="34" charset="0"/>
                        </a:rPr>
                        <a:t>TOTAL INCOME</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2400" b="1" i="0" u="none" strike="noStrike" dirty="0">
                          <a:solidFill>
                            <a:srgbClr val="000000"/>
                          </a:solidFill>
                          <a:effectLst/>
                          <a:latin typeface="Century Gothic" panose="020B0502020202020204" pitchFamily="34" charset="0"/>
                        </a:rPr>
                        <a:t>        </a:t>
                      </a:r>
                      <a:r>
                        <a:rPr lang="en-US" sz="2400" b="1" i="0" u="none" strike="noStrike" dirty="0" smtClean="0">
                          <a:solidFill>
                            <a:srgbClr val="000000"/>
                          </a:solidFill>
                          <a:effectLst/>
                          <a:latin typeface="Century Gothic" panose="020B0502020202020204" pitchFamily="34" charset="0"/>
                        </a:rPr>
                        <a:t>  1,263,482</a:t>
                      </a:r>
                      <a:endParaRPr lang="en-US" sz="24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2400" b="1" i="0" u="none" strike="noStrike" dirty="0">
                          <a:solidFill>
                            <a:srgbClr val="000000"/>
                          </a:solidFill>
                          <a:effectLst/>
                          <a:latin typeface="Century Gothic" panose="020B0502020202020204" pitchFamily="34" charset="0"/>
                        </a:rPr>
                        <a:t>        </a:t>
                      </a:r>
                      <a:r>
                        <a:rPr lang="en-US" sz="2400" b="1" i="0" u="none" strike="noStrike" dirty="0" smtClean="0">
                          <a:solidFill>
                            <a:srgbClr val="000000"/>
                          </a:solidFill>
                          <a:effectLst/>
                          <a:latin typeface="Century Gothic" panose="020B0502020202020204" pitchFamily="34" charset="0"/>
                        </a:rPr>
                        <a:t>1,220,520 </a:t>
                      </a:r>
                      <a:endParaRPr lang="en-US" sz="2400" b="1" i="0" u="none"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9235956"/>
                  </a:ext>
                </a:extLst>
              </a:tr>
            </a:tbl>
          </a:graphicData>
        </a:graphic>
      </p:graphicFrame>
    </p:spTree>
    <p:extLst>
      <p:ext uri="{BB962C8B-B14F-4D97-AF65-F5344CB8AC3E}">
        <p14:creationId xmlns:p14="http://schemas.microsoft.com/office/powerpoint/2010/main" val="2758956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261669" y="310551"/>
            <a:ext cx="10863532" cy="1200329"/>
          </a:xfrm>
          <a:prstGeom prst="rect">
            <a:avLst/>
          </a:prstGeom>
          <a:noFill/>
        </p:spPr>
        <p:txBody>
          <a:bodyPr wrap="square" rtlCol="0">
            <a:spAutoFit/>
          </a:bodyPr>
          <a:lstStyle/>
          <a:p>
            <a:r>
              <a:rPr lang="en-US" sz="5400" b="1" dirty="0" smtClean="0"/>
              <a:t>2022 </a:t>
            </a:r>
            <a:r>
              <a:rPr lang="en-US" sz="5400" b="1" dirty="0"/>
              <a:t>Operating Budget Results</a:t>
            </a:r>
          </a:p>
          <a:p>
            <a:endParaRPr lang="en-US" b="1" dirty="0"/>
          </a:p>
        </p:txBody>
      </p:sp>
      <p:sp>
        <p:nvSpPr>
          <p:cNvPr id="7" name="Slide Number Placeholder 6">
            <a:extLst>
              <a:ext uri="{FF2B5EF4-FFF2-40B4-BE49-F238E27FC236}">
                <a16:creationId xmlns:a16="http://schemas.microsoft.com/office/drawing/2014/main" id="{1CCF1229-0871-4E90-B876-41C1515F9C95}"/>
              </a:ext>
            </a:extLst>
          </p:cNvPr>
          <p:cNvSpPr>
            <a:spLocks noGrp="1"/>
          </p:cNvSpPr>
          <p:nvPr>
            <p:ph type="sldNum" sz="quarter" idx="12"/>
          </p:nvPr>
        </p:nvSpPr>
        <p:spPr/>
        <p:txBody>
          <a:bodyPr/>
          <a:lstStyle/>
          <a:p>
            <a:fld id="{D57F1E4F-1CFF-5643-939E-217C01CDF565}" type="slidenum">
              <a:rPr lang="en-US" smtClean="0"/>
              <a:pPr/>
              <a:t>4</a:t>
            </a:fld>
            <a:endParaRPr lang="en-US" dirty="0"/>
          </a:p>
        </p:txBody>
      </p:sp>
      <p:graphicFrame>
        <p:nvGraphicFramePr>
          <p:cNvPr id="4" name="Table 3">
            <a:extLst>
              <a:ext uri="{FF2B5EF4-FFF2-40B4-BE49-F238E27FC236}">
                <a16:creationId xmlns:a16="http://schemas.microsoft.com/office/drawing/2014/main" id="{E0EC8C68-B0E2-4CB4-B12A-AB51BB44C599}"/>
              </a:ext>
            </a:extLst>
          </p:cNvPr>
          <p:cNvGraphicFramePr>
            <a:graphicFrameLocks noGrp="1"/>
          </p:cNvGraphicFramePr>
          <p:nvPr>
            <p:extLst>
              <p:ext uri="{D42A27DB-BD31-4B8C-83A1-F6EECF244321}">
                <p14:modId xmlns:p14="http://schemas.microsoft.com/office/powerpoint/2010/main" val="1480602317"/>
              </p:ext>
            </p:extLst>
          </p:nvPr>
        </p:nvGraphicFramePr>
        <p:xfrm>
          <a:off x="547688" y="1367948"/>
          <a:ext cx="10760392" cy="4695277"/>
        </p:xfrm>
        <a:graphic>
          <a:graphicData uri="http://schemas.openxmlformats.org/drawingml/2006/table">
            <a:tbl>
              <a:tblPr/>
              <a:tblGrid>
                <a:gridCol w="5636396">
                  <a:extLst>
                    <a:ext uri="{9D8B030D-6E8A-4147-A177-3AD203B41FA5}">
                      <a16:colId xmlns:a16="http://schemas.microsoft.com/office/drawing/2014/main" val="986588576"/>
                    </a:ext>
                  </a:extLst>
                </a:gridCol>
                <a:gridCol w="2563676">
                  <a:extLst>
                    <a:ext uri="{9D8B030D-6E8A-4147-A177-3AD203B41FA5}">
                      <a16:colId xmlns:a16="http://schemas.microsoft.com/office/drawing/2014/main" val="3074960336"/>
                    </a:ext>
                  </a:extLst>
                </a:gridCol>
                <a:gridCol w="2560320">
                  <a:extLst>
                    <a:ext uri="{9D8B030D-6E8A-4147-A177-3AD203B41FA5}">
                      <a16:colId xmlns:a16="http://schemas.microsoft.com/office/drawing/2014/main" val="2370703526"/>
                    </a:ext>
                  </a:extLst>
                </a:gridCol>
              </a:tblGrid>
              <a:tr h="577831">
                <a:tc>
                  <a:txBody>
                    <a:bodyPr/>
                    <a:lstStyle/>
                    <a:p>
                      <a:pPr algn="l" fontAlgn="b"/>
                      <a:r>
                        <a:rPr lang="en-US" sz="2800" b="1" i="0" u="none" strike="noStrike">
                          <a:solidFill>
                            <a:srgbClr val="000000"/>
                          </a:solidFill>
                          <a:effectLst/>
                          <a:latin typeface="Century Gothic" panose="020B0502020202020204" pitchFamily="34" charset="0"/>
                        </a:rPr>
                        <a:t>EXPENSES</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2800" b="1" i="0" u="none" strike="noStrike" dirty="0" smtClean="0">
                          <a:solidFill>
                            <a:srgbClr val="000000"/>
                          </a:solidFill>
                          <a:effectLst/>
                          <a:latin typeface="Century Gothic" panose="020B0502020202020204" pitchFamily="34" charset="0"/>
                        </a:rPr>
                        <a:t>2022 </a:t>
                      </a:r>
                      <a:r>
                        <a:rPr lang="en-US" sz="2800" b="1" i="0" u="none" strike="noStrike" dirty="0">
                          <a:solidFill>
                            <a:srgbClr val="000000"/>
                          </a:solidFill>
                          <a:effectLst/>
                          <a:latin typeface="Century Gothic" panose="020B0502020202020204" pitchFamily="34" charset="0"/>
                        </a:rPr>
                        <a:t>Budget</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2022 </a:t>
                      </a:r>
                      <a:r>
                        <a:rPr lang="en-US" sz="2800" b="1" i="0" u="none" strike="noStrike" dirty="0">
                          <a:solidFill>
                            <a:srgbClr val="000000"/>
                          </a:solidFill>
                          <a:effectLst/>
                          <a:latin typeface="Century Gothic" panose="020B0502020202020204" pitchFamily="34" charset="0"/>
                        </a:rPr>
                        <a:t>Actual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73716007"/>
                  </a:ext>
                </a:extLst>
              </a:tr>
              <a:tr h="577831">
                <a:tc>
                  <a:txBody>
                    <a:bodyPr/>
                    <a:lstStyle/>
                    <a:p>
                      <a:pPr algn="l" fontAlgn="b"/>
                      <a:r>
                        <a:rPr lang="en-US" sz="2800" b="1" i="0" u="none" strike="noStrike" dirty="0">
                          <a:solidFill>
                            <a:srgbClr val="000000"/>
                          </a:solidFill>
                          <a:effectLst/>
                          <a:latin typeface="Century Gothic" panose="020B0502020202020204" pitchFamily="34" charset="0"/>
                        </a:rPr>
                        <a:t>Personnel</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780,692 </a:t>
                      </a:r>
                      <a:endParaRPr lang="en-US" sz="28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 727,524 </a:t>
                      </a:r>
                      <a:endParaRPr lang="en-US" sz="2800" b="1" i="0" u="none"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371965200"/>
                  </a:ext>
                </a:extLst>
              </a:tr>
              <a:tr h="577831">
                <a:tc>
                  <a:txBody>
                    <a:bodyPr/>
                    <a:lstStyle/>
                    <a:p>
                      <a:pPr algn="l" fontAlgn="b"/>
                      <a:r>
                        <a:rPr lang="en-US" sz="2800" b="1" i="0" u="none" strike="noStrike" dirty="0">
                          <a:solidFill>
                            <a:srgbClr val="000000"/>
                          </a:solidFill>
                          <a:effectLst/>
                          <a:latin typeface="Century Gothic" panose="020B0502020202020204" pitchFamily="34" charset="0"/>
                        </a:rPr>
                        <a:t>Programs</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72,870 </a:t>
                      </a:r>
                      <a:endParaRPr lang="en-US" sz="28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 57,635 </a:t>
                      </a:r>
                      <a:endParaRPr lang="en-US" sz="2800" b="1" i="0" u="none"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228098169"/>
                  </a:ext>
                </a:extLst>
              </a:tr>
              <a:tr h="534894">
                <a:tc>
                  <a:txBody>
                    <a:bodyPr/>
                    <a:lstStyle/>
                    <a:p>
                      <a:pPr algn="l" fontAlgn="b"/>
                      <a:r>
                        <a:rPr lang="en-US" sz="2800" b="1" i="0" u="none" strike="noStrike">
                          <a:solidFill>
                            <a:srgbClr val="000000"/>
                          </a:solidFill>
                          <a:effectLst/>
                          <a:latin typeface="Century Gothic" panose="020B0502020202020204" pitchFamily="34" charset="0"/>
                        </a:rPr>
                        <a:t>Administration/Office</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58,500 </a:t>
                      </a:r>
                      <a:endParaRPr lang="en-US" sz="28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49,373 </a:t>
                      </a:r>
                      <a:endParaRPr lang="en-US" sz="2800" b="1" i="0" u="none"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429577460"/>
                  </a:ext>
                </a:extLst>
              </a:tr>
              <a:tr h="577831">
                <a:tc>
                  <a:txBody>
                    <a:bodyPr/>
                    <a:lstStyle/>
                    <a:p>
                      <a:pPr algn="l" fontAlgn="b"/>
                      <a:r>
                        <a:rPr lang="en-US" sz="2800" b="1" i="0" u="none" strike="noStrike">
                          <a:solidFill>
                            <a:srgbClr val="000000"/>
                          </a:solidFill>
                          <a:effectLst/>
                          <a:latin typeface="Century Gothic" panose="020B0502020202020204" pitchFamily="34" charset="0"/>
                        </a:rPr>
                        <a:t>Church Plant</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193,220 </a:t>
                      </a:r>
                      <a:endParaRPr lang="en-US" sz="28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164,960 </a:t>
                      </a:r>
                      <a:endParaRPr lang="en-US" sz="2800" b="1" i="0" u="none"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819883772"/>
                  </a:ext>
                </a:extLst>
              </a:tr>
              <a:tr h="635614">
                <a:tc>
                  <a:txBody>
                    <a:bodyPr/>
                    <a:lstStyle/>
                    <a:p>
                      <a:pPr algn="l" fontAlgn="b"/>
                      <a:r>
                        <a:rPr lang="en-US" sz="2800" b="1" i="0" u="none" strike="noStrike">
                          <a:solidFill>
                            <a:srgbClr val="000000"/>
                          </a:solidFill>
                          <a:effectLst/>
                          <a:latin typeface="Century Gothic" panose="020B0502020202020204" pitchFamily="34" charset="0"/>
                        </a:rPr>
                        <a:t>Designated Charitable Gifts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90,000 </a:t>
                      </a:r>
                      <a:endParaRPr lang="en-US" sz="28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baseline="0" dirty="0" smtClean="0">
                          <a:solidFill>
                            <a:srgbClr val="000000"/>
                          </a:solidFill>
                          <a:effectLst/>
                          <a:latin typeface="Century Gothic" panose="020B0502020202020204" pitchFamily="34" charset="0"/>
                        </a:rPr>
                        <a:t> 95,200</a:t>
                      </a:r>
                      <a:r>
                        <a:rPr lang="en-US" sz="2800" b="1" i="0" u="none" strike="noStrike" dirty="0" smtClean="0">
                          <a:solidFill>
                            <a:srgbClr val="000000"/>
                          </a:solidFill>
                          <a:effectLst/>
                          <a:latin typeface="Century Gothic" panose="020B0502020202020204" pitchFamily="34" charset="0"/>
                        </a:rPr>
                        <a:t>   </a:t>
                      </a:r>
                      <a:endParaRPr lang="en-US" sz="2800" b="1" i="0" u="none"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1890827"/>
                  </a:ext>
                </a:extLst>
              </a:tr>
              <a:tr h="635614">
                <a:tc>
                  <a:txBody>
                    <a:bodyPr/>
                    <a:lstStyle/>
                    <a:p>
                      <a:pPr algn="l" fontAlgn="b"/>
                      <a:r>
                        <a:rPr lang="en-US" sz="2800" b="1" i="0" u="sng" strike="noStrike">
                          <a:solidFill>
                            <a:srgbClr val="000000"/>
                          </a:solidFill>
                          <a:effectLst/>
                          <a:latin typeface="Century Gothic" panose="020B0502020202020204" pitchFamily="34" charset="0"/>
                        </a:rPr>
                        <a:t>United Church of Christ Support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2800" b="1" i="0" u="sng" strike="noStrike" dirty="0">
                          <a:solidFill>
                            <a:srgbClr val="000000"/>
                          </a:solidFill>
                          <a:effectLst/>
                          <a:latin typeface="Century Gothic" panose="020B0502020202020204" pitchFamily="34" charset="0"/>
                        </a:rPr>
                        <a:t>              </a:t>
                      </a:r>
                      <a:r>
                        <a:rPr lang="en-US" sz="2800" b="1" i="0" u="sng" strike="noStrike" dirty="0" smtClean="0">
                          <a:solidFill>
                            <a:srgbClr val="000000"/>
                          </a:solidFill>
                          <a:effectLst/>
                          <a:latin typeface="Century Gothic" panose="020B0502020202020204" pitchFamily="34" charset="0"/>
                        </a:rPr>
                        <a:t>68,200 </a:t>
                      </a:r>
                      <a:endParaRPr lang="en-US" sz="2800" b="1" i="0" u="sng"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a:noFill/>
                    </a:lnB>
                    <a:solidFill>
                      <a:srgbClr val="FFFFFF"/>
                    </a:solidFill>
                  </a:tcPr>
                </a:tc>
                <a:tc>
                  <a:txBody>
                    <a:bodyPr/>
                    <a:lstStyle/>
                    <a:p>
                      <a:pPr algn="l" fontAlgn="b"/>
                      <a:r>
                        <a:rPr lang="en-US" sz="2800" b="1" i="0" u="sng" strike="noStrike" dirty="0">
                          <a:solidFill>
                            <a:srgbClr val="000000"/>
                          </a:solidFill>
                          <a:effectLst/>
                          <a:latin typeface="Century Gothic" panose="020B0502020202020204" pitchFamily="34" charset="0"/>
                        </a:rPr>
                        <a:t>            </a:t>
                      </a:r>
                      <a:r>
                        <a:rPr lang="en-US" sz="2800" b="1" i="0" u="sng" strike="noStrike" dirty="0" smtClean="0">
                          <a:solidFill>
                            <a:srgbClr val="000000"/>
                          </a:solidFill>
                          <a:effectLst/>
                          <a:latin typeface="Century Gothic" panose="020B0502020202020204" pitchFamily="34" charset="0"/>
                        </a:rPr>
                        <a:t>66,982 </a:t>
                      </a:r>
                      <a:endParaRPr lang="en-US" sz="2800" b="1" i="0" u="sng"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232400508"/>
                  </a:ext>
                </a:extLst>
              </a:tr>
              <a:tr h="577831">
                <a:tc>
                  <a:txBody>
                    <a:bodyPr/>
                    <a:lstStyle/>
                    <a:p>
                      <a:pPr algn="l" fontAlgn="b"/>
                      <a:r>
                        <a:rPr lang="en-US" sz="2800" b="1" i="0" u="none" strike="noStrike" dirty="0">
                          <a:solidFill>
                            <a:srgbClr val="000000"/>
                          </a:solidFill>
                          <a:effectLst/>
                          <a:latin typeface="Century Gothic" panose="020B0502020202020204" pitchFamily="34" charset="0"/>
                        </a:rPr>
                        <a:t>TOTAL EXPENSES</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1,263,482 </a:t>
                      </a:r>
                      <a:endParaRPr lang="en-US" sz="28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1,161,674 </a:t>
                      </a:r>
                      <a:endParaRPr lang="en-US" sz="2800" b="1" i="0" u="none"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99593944"/>
                  </a:ext>
                </a:extLst>
              </a:tr>
            </a:tbl>
          </a:graphicData>
        </a:graphic>
      </p:graphicFrame>
    </p:spTree>
    <p:extLst>
      <p:ext uri="{BB962C8B-B14F-4D97-AF65-F5344CB8AC3E}">
        <p14:creationId xmlns:p14="http://schemas.microsoft.com/office/powerpoint/2010/main" val="3657986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1669" y="310551"/>
            <a:ext cx="10863532" cy="2677656"/>
          </a:xfrm>
          <a:prstGeom prst="rect">
            <a:avLst/>
          </a:prstGeom>
          <a:noFill/>
        </p:spPr>
        <p:txBody>
          <a:bodyPr wrap="square" rtlCol="0">
            <a:spAutoFit/>
          </a:bodyPr>
          <a:lstStyle/>
          <a:p>
            <a:r>
              <a:rPr lang="en-US" sz="5400" b="1" dirty="0" smtClean="0"/>
              <a:t>2022 </a:t>
            </a:r>
            <a:r>
              <a:rPr lang="en-US" sz="5400" b="1" dirty="0"/>
              <a:t>Operating Budget Results</a:t>
            </a:r>
          </a:p>
          <a:p>
            <a:endParaRPr lang="en-US" sz="4800" b="1" dirty="0"/>
          </a:p>
          <a:p>
            <a:endParaRPr lang="en-US" sz="4800" b="1" dirty="0"/>
          </a:p>
          <a:p>
            <a:endParaRPr lang="en-US" b="1" dirty="0"/>
          </a:p>
        </p:txBody>
      </p:sp>
      <p:sp>
        <p:nvSpPr>
          <p:cNvPr id="6" name="Slide Number Placeholder 5">
            <a:extLst>
              <a:ext uri="{FF2B5EF4-FFF2-40B4-BE49-F238E27FC236}">
                <a16:creationId xmlns:a16="http://schemas.microsoft.com/office/drawing/2014/main" id="{E2466724-BE3C-4BD4-8C45-D1163E098854}"/>
              </a:ext>
            </a:extLst>
          </p:cNvPr>
          <p:cNvSpPr>
            <a:spLocks noGrp="1"/>
          </p:cNvSpPr>
          <p:nvPr>
            <p:ph type="sldNum" sz="quarter" idx="12"/>
          </p:nvPr>
        </p:nvSpPr>
        <p:spPr/>
        <p:txBody>
          <a:bodyPr/>
          <a:lstStyle/>
          <a:p>
            <a:fld id="{D57F1E4F-1CFF-5643-939E-217C01CDF565}" type="slidenum">
              <a:rPr lang="en-US" smtClean="0"/>
              <a:pPr/>
              <a:t>5</a:t>
            </a:fld>
            <a:endParaRPr lang="en-US" dirty="0"/>
          </a:p>
        </p:txBody>
      </p:sp>
      <p:graphicFrame>
        <p:nvGraphicFramePr>
          <p:cNvPr id="7" name="Table 6">
            <a:extLst>
              <a:ext uri="{FF2B5EF4-FFF2-40B4-BE49-F238E27FC236}">
                <a16:creationId xmlns:a16="http://schemas.microsoft.com/office/drawing/2014/main" id="{BD456196-B933-466B-9D57-37FF6AD8B0F2}"/>
              </a:ext>
            </a:extLst>
          </p:cNvPr>
          <p:cNvGraphicFramePr>
            <a:graphicFrameLocks noGrp="1"/>
          </p:cNvGraphicFramePr>
          <p:nvPr>
            <p:extLst>
              <p:ext uri="{D42A27DB-BD31-4B8C-83A1-F6EECF244321}">
                <p14:modId xmlns:p14="http://schemas.microsoft.com/office/powerpoint/2010/main" val="2662160022"/>
              </p:ext>
            </p:extLst>
          </p:nvPr>
        </p:nvGraphicFramePr>
        <p:xfrm>
          <a:off x="811846" y="3176326"/>
          <a:ext cx="10201593" cy="2519874"/>
        </p:xfrm>
        <a:graphic>
          <a:graphicData uri="http://schemas.openxmlformats.org/drawingml/2006/table">
            <a:tbl>
              <a:tblPr/>
              <a:tblGrid>
                <a:gridCol w="4228725">
                  <a:extLst>
                    <a:ext uri="{9D8B030D-6E8A-4147-A177-3AD203B41FA5}">
                      <a16:colId xmlns:a16="http://schemas.microsoft.com/office/drawing/2014/main" val="2875998805"/>
                    </a:ext>
                  </a:extLst>
                </a:gridCol>
                <a:gridCol w="2970852">
                  <a:extLst>
                    <a:ext uri="{9D8B030D-6E8A-4147-A177-3AD203B41FA5}">
                      <a16:colId xmlns:a16="http://schemas.microsoft.com/office/drawing/2014/main" val="2532180243"/>
                    </a:ext>
                  </a:extLst>
                </a:gridCol>
                <a:gridCol w="3002016">
                  <a:extLst>
                    <a:ext uri="{9D8B030D-6E8A-4147-A177-3AD203B41FA5}">
                      <a16:colId xmlns:a16="http://schemas.microsoft.com/office/drawing/2014/main" val="2152110104"/>
                    </a:ext>
                  </a:extLst>
                </a:gridCol>
              </a:tblGrid>
              <a:tr h="881074">
                <a:tc>
                  <a:txBody>
                    <a:bodyPr/>
                    <a:lstStyle/>
                    <a:p>
                      <a:pPr algn="l" fontAlgn="b"/>
                      <a:r>
                        <a:rPr lang="en-US" sz="3200" b="1" i="0" u="none" strike="noStrike" dirty="0">
                          <a:solidFill>
                            <a:srgbClr val="000000"/>
                          </a:solidFill>
                          <a:effectLst/>
                          <a:latin typeface="Century Gothic" panose="020B0502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3200" b="1" i="0" u="none" strike="noStrike" dirty="0" smtClean="0">
                          <a:solidFill>
                            <a:srgbClr val="000000"/>
                          </a:solidFill>
                          <a:effectLst/>
                          <a:latin typeface="Century Gothic" panose="020B0502020202020204" pitchFamily="34" charset="0"/>
                        </a:rPr>
                        <a:t>2022 </a:t>
                      </a:r>
                      <a:r>
                        <a:rPr lang="en-US" sz="3200" b="1" i="0" u="none" strike="noStrike" dirty="0">
                          <a:solidFill>
                            <a:srgbClr val="000000"/>
                          </a:solidFill>
                          <a:effectLst/>
                          <a:latin typeface="Century Gothic" panose="020B0502020202020204" pitchFamily="34" charset="0"/>
                        </a:rPr>
                        <a:t>Budget</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3200" b="1" i="0" u="none" strike="noStrike" dirty="0">
                          <a:solidFill>
                            <a:srgbClr val="000000"/>
                          </a:solidFill>
                          <a:effectLst/>
                          <a:latin typeface="Century Gothic" panose="020B0502020202020204" pitchFamily="34" charset="0"/>
                        </a:rPr>
                        <a:t> </a:t>
                      </a:r>
                      <a:r>
                        <a:rPr lang="en-US" sz="3200" b="1" i="0" u="none" strike="noStrike" dirty="0" smtClean="0">
                          <a:solidFill>
                            <a:srgbClr val="000000"/>
                          </a:solidFill>
                          <a:effectLst/>
                          <a:latin typeface="Century Gothic" panose="020B0502020202020204" pitchFamily="34" charset="0"/>
                        </a:rPr>
                        <a:t>2022 </a:t>
                      </a:r>
                      <a:r>
                        <a:rPr lang="en-US" sz="3200" b="1" i="0" u="none" strike="noStrike" dirty="0">
                          <a:solidFill>
                            <a:srgbClr val="000000"/>
                          </a:solidFill>
                          <a:effectLst/>
                          <a:latin typeface="Century Gothic" panose="020B0502020202020204" pitchFamily="34" charset="0"/>
                        </a:rPr>
                        <a:t>Actual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150894186"/>
                  </a:ext>
                </a:extLst>
              </a:tr>
              <a:tr h="819400">
                <a:tc>
                  <a:txBody>
                    <a:bodyPr/>
                    <a:lstStyle/>
                    <a:p>
                      <a:pPr algn="l" fontAlgn="b"/>
                      <a:r>
                        <a:rPr lang="en-US" sz="3200" b="1" i="0" u="none" strike="noStrike" dirty="0">
                          <a:solidFill>
                            <a:srgbClr val="000000"/>
                          </a:solidFill>
                          <a:effectLst/>
                          <a:latin typeface="Century Gothic" panose="020B0502020202020204" pitchFamily="34" charset="0"/>
                        </a:rPr>
                        <a:t>INCOME - EXPENSE</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3200" b="1" i="0" u="none" strike="noStrike" dirty="0">
                          <a:solidFill>
                            <a:srgbClr val="000000"/>
                          </a:solidFill>
                          <a:effectLst/>
                          <a:latin typeface="Century Gothic" panose="020B0502020202020204" pitchFamily="34" charset="0"/>
                        </a:rPr>
                        <a:t>      </a:t>
                      </a:r>
                      <a:r>
                        <a:rPr lang="en-US" sz="3200" b="1" i="0" u="none" strike="noStrike" dirty="0" smtClean="0">
                          <a:solidFill>
                            <a:srgbClr val="000000"/>
                          </a:solidFill>
                          <a:effectLst/>
                          <a:latin typeface="Century Gothic" panose="020B0502020202020204" pitchFamily="34" charset="0"/>
                        </a:rPr>
                        <a:t>-104,671</a:t>
                      </a:r>
                      <a:endParaRPr lang="en-US" sz="32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3200" b="1" i="0" u="none" strike="noStrike" dirty="0" smtClean="0">
                          <a:solidFill>
                            <a:srgbClr val="000000"/>
                          </a:solidFill>
                          <a:effectLst/>
                          <a:latin typeface="Century Gothic" panose="020B0502020202020204" pitchFamily="34" charset="0"/>
                        </a:rPr>
                        <a:t>   +58,847</a:t>
                      </a:r>
                      <a:endParaRPr lang="en-US" sz="3200" b="1" i="0" u="none"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15180840"/>
                  </a:ext>
                </a:extLst>
              </a:tr>
              <a:tr h="819400">
                <a:tc>
                  <a:txBody>
                    <a:bodyPr/>
                    <a:lstStyle/>
                    <a:p>
                      <a:pPr algn="l" fontAlgn="b"/>
                      <a:endParaRPr lang="en-US" sz="32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32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3200" b="1" i="0" u="none" strike="noStrike" dirty="0">
                        <a:solidFill>
                          <a:srgbClr val="000000"/>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75858445"/>
                  </a:ext>
                </a:extLst>
              </a:tr>
            </a:tbl>
          </a:graphicData>
        </a:graphic>
      </p:graphicFrame>
    </p:spTree>
    <p:extLst>
      <p:ext uri="{BB962C8B-B14F-4D97-AF65-F5344CB8AC3E}">
        <p14:creationId xmlns:p14="http://schemas.microsoft.com/office/powerpoint/2010/main" val="1175241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1669" y="310551"/>
            <a:ext cx="10863532" cy="9017853"/>
          </a:xfrm>
          <a:prstGeom prst="rect">
            <a:avLst/>
          </a:prstGeom>
          <a:noFill/>
        </p:spPr>
        <p:txBody>
          <a:bodyPr wrap="square" rtlCol="0">
            <a:spAutoFit/>
          </a:bodyPr>
          <a:lstStyle/>
          <a:p>
            <a:r>
              <a:rPr lang="en-US" sz="5400" b="1" dirty="0" smtClean="0"/>
              <a:t>2022 </a:t>
            </a:r>
            <a:r>
              <a:rPr lang="en-US" sz="5400" b="1" dirty="0"/>
              <a:t>Operating Budget Results</a:t>
            </a:r>
          </a:p>
          <a:p>
            <a:r>
              <a:rPr lang="en-US" sz="2400" b="1" dirty="0" smtClean="0"/>
              <a:t>Key factors for comparison:</a:t>
            </a:r>
          </a:p>
          <a:p>
            <a:endParaRPr lang="en-US" sz="2400" b="1" dirty="0" smtClean="0"/>
          </a:p>
          <a:p>
            <a:r>
              <a:rPr lang="en-US" sz="2400" b="1" dirty="0" smtClean="0"/>
              <a:t> *Income</a:t>
            </a:r>
          </a:p>
          <a:p>
            <a:r>
              <a:rPr lang="en-US" sz="2400" b="1" dirty="0"/>
              <a:t> </a:t>
            </a:r>
            <a:r>
              <a:rPr lang="en-US" sz="2400" b="1" dirty="0" smtClean="0"/>
              <a:t> - Sustained giving of 604k was only 12k less than budget.</a:t>
            </a:r>
          </a:p>
          <a:p>
            <a:r>
              <a:rPr lang="en-US" sz="2400" b="1" dirty="0"/>
              <a:t> </a:t>
            </a:r>
            <a:r>
              <a:rPr lang="en-US" sz="2400" b="1" dirty="0" smtClean="0"/>
              <a:t> - Facilities use income was $72k more than </a:t>
            </a:r>
            <a:r>
              <a:rPr lang="en-US" sz="2400" b="1" dirty="0" smtClean="0"/>
              <a:t>budget.</a:t>
            </a:r>
            <a:endParaRPr lang="en-US" sz="2400" b="1" dirty="0" smtClean="0"/>
          </a:p>
          <a:p>
            <a:r>
              <a:rPr lang="en-US" sz="2400" b="1" dirty="0"/>
              <a:t> </a:t>
            </a:r>
            <a:r>
              <a:rPr lang="en-US" sz="2400" b="1" dirty="0" smtClean="0"/>
              <a:t>   (In total </a:t>
            </a:r>
            <a:r>
              <a:rPr lang="en-US" sz="2400" b="1" dirty="0" smtClean="0"/>
              <a:t>a $60k </a:t>
            </a:r>
            <a:r>
              <a:rPr lang="en-US" sz="2400" b="1" dirty="0" smtClean="0"/>
              <a:t>improvement)</a:t>
            </a:r>
          </a:p>
          <a:p>
            <a:endParaRPr lang="en-US" sz="2400" b="1" dirty="0"/>
          </a:p>
          <a:p>
            <a:r>
              <a:rPr lang="en-US" sz="2400" b="1" dirty="0" smtClean="0"/>
              <a:t>  *Expenses</a:t>
            </a:r>
          </a:p>
          <a:p>
            <a:r>
              <a:rPr lang="en-US" sz="2400" b="1" dirty="0"/>
              <a:t> </a:t>
            </a:r>
            <a:r>
              <a:rPr lang="en-US" sz="2400" b="1" dirty="0" smtClean="0"/>
              <a:t>  - Personnel expense 53k less than </a:t>
            </a:r>
            <a:r>
              <a:rPr lang="en-US" sz="2400" b="1" dirty="0" smtClean="0"/>
              <a:t>budget.</a:t>
            </a:r>
            <a:endParaRPr lang="en-US" sz="2400" b="1" dirty="0" smtClean="0"/>
          </a:p>
          <a:p>
            <a:r>
              <a:rPr lang="en-US" sz="2400" b="1" dirty="0"/>
              <a:t> </a:t>
            </a:r>
            <a:r>
              <a:rPr lang="en-US" sz="2400" b="1" dirty="0" smtClean="0"/>
              <a:t>  - Ministry expense (Programs) was 15k less than </a:t>
            </a:r>
            <a:r>
              <a:rPr lang="en-US" sz="2400" b="1" dirty="0" smtClean="0"/>
              <a:t>budget.</a:t>
            </a:r>
            <a:endParaRPr lang="en-US" sz="2400" b="1" dirty="0" smtClean="0"/>
          </a:p>
          <a:p>
            <a:r>
              <a:rPr lang="en-US" sz="2400" b="1" dirty="0"/>
              <a:t> </a:t>
            </a:r>
            <a:r>
              <a:rPr lang="en-US" sz="2400" b="1" dirty="0" smtClean="0"/>
              <a:t>  -Church plant and Admin was 37k less than </a:t>
            </a:r>
            <a:r>
              <a:rPr lang="en-US" sz="2400" b="1" dirty="0" smtClean="0"/>
              <a:t>budget.</a:t>
            </a:r>
            <a:endParaRPr lang="en-US" sz="2400" b="1" dirty="0" smtClean="0"/>
          </a:p>
          <a:p>
            <a:r>
              <a:rPr lang="en-US" sz="2400" b="1" dirty="0"/>
              <a:t> </a:t>
            </a:r>
            <a:r>
              <a:rPr lang="en-US" sz="2400" b="1" dirty="0" smtClean="0"/>
              <a:t>   (In total 105k less than </a:t>
            </a:r>
            <a:r>
              <a:rPr lang="en-US" sz="2400" b="1" dirty="0" smtClean="0"/>
              <a:t>budget)</a:t>
            </a:r>
            <a:endParaRPr lang="en-US" sz="2400" b="1" dirty="0" smtClean="0"/>
          </a:p>
          <a:p>
            <a:endParaRPr lang="en-US" sz="2400" b="1" dirty="0"/>
          </a:p>
          <a:p>
            <a:r>
              <a:rPr lang="en-US" sz="2400" b="1" dirty="0" smtClean="0"/>
              <a:t>  The net result was a surplus of $58k to be carried to Council </a:t>
            </a:r>
            <a:r>
              <a:rPr lang="en-US" sz="2400" b="1" dirty="0" smtClean="0"/>
              <a:t>Contingency.</a:t>
            </a:r>
            <a:endParaRPr lang="en-US" sz="2400" b="1" dirty="0" smtClean="0"/>
          </a:p>
          <a:p>
            <a:r>
              <a:rPr lang="en-US" sz="2000" b="1" dirty="0"/>
              <a:t> </a:t>
            </a:r>
            <a:r>
              <a:rPr lang="en-US" sz="2000" b="1" dirty="0" smtClean="0"/>
              <a:t>  </a:t>
            </a:r>
            <a:endParaRPr lang="en-US" sz="2000" b="1" dirty="0"/>
          </a:p>
          <a:p>
            <a:endParaRPr lang="en-US" sz="2000" b="1" dirty="0" smtClean="0"/>
          </a:p>
          <a:p>
            <a:r>
              <a:rPr lang="en-US" sz="2000" b="1" dirty="0"/>
              <a:t>	</a:t>
            </a:r>
            <a:endParaRPr lang="en-US" sz="2000" b="1" dirty="0" smtClean="0"/>
          </a:p>
          <a:p>
            <a:endParaRPr lang="en-US" sz="2000" b="1" dirty="0" smtClean="0"/>
          </a:p>
          <a:p>
            <a:pPr marL="457200" indent="-457200">
              <a:buAutoNum type="arabicPeriod"/>
            </a:pPr>
            <a:endParaRPr lang="en-US" sz="2000" b="1" dirty="0"/>
          </a:p>
          <a:p>
            <a:endParaRPr lang="en-US" sz="4800" b="1" dirty="0"/>
          </a:p>
          <a:p>
            <a:r>
              <a:rPr lang="en-US" b="1" dirty="0" smtClean="0"/>
              <a:t> *</a:t>
            </a:r>
            <a:endParaRPr lang="en-US" b="1" dirty="0"/>
          </a:p>
        </p:txBody>
      </p:sp>
      <p:sp>
        <p:nvSpPr>
          <p:cNvPr id="6" name="Slide Number Placeholder 5">
            <a:extLst>
              <a:ext uri="{FF2B5EF4-FFF2-40B4-BE49-F238E27FC236}">
                <a16:creationId xmlns:a16="http://schemas.microsoft.com/office/drawing/2014/main" id="{E2466724-BE3C-4BD4-8C45-D1163E098854}"/>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585652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8833" y="121920"/>
            <a:ext cx="10974238" cy="923330"/>
          </a:xfrm>
          <a:prstGeom prst="rect">
            <a:avLst/>
          </a:prstGeom>
          <a:noFill/>
        </p:spPr>
        <p:txBody>
          <a:bodyPr wrap="square" rtlCol="0">
            <a:spAutoFit/>
          </a:bodyPr>
          <a:lstStyle/>
          <a:p>
            <a:r>
              <a:rPr lang="en-US" sz="5400" b="1" dirty="0"/>
              <a:t>Proposed </a:t>
            </a:r>
            <a:r>
              <a:rPr lang="en-US" sz="5400" b="1" dirty="0" smtClean="0"/>
              <a:t>2023 </a:t>
            </a:r>
            <a:r>
              <a:rPr lang="en-US" sz="5400" b="1" dirty="0"/>
              <a:t>Budget</a:t>
            </a:r>
          </a:p>
        </p:txBody>
      </p:sp>
      <p:sp>
        <p:nvSpPr>
          <p:cNvPr id="5" name="Slide Number Placeholder 4">
            <a:extLst>
              <a:ext uri="{FF2B5EF4-FFF2-40B4-BE49-F238E27FC236}">
                <a16:creationId xmlns:a16="http://schemas.microsoft.com/office/drawing/2014/main" id="{71F751FC-600B-442C-A43C-B46C8BE1D098}"/>
              </a:ext>
            </a:extLst>
          </p:cNvPr>
          <p:cNvSpPr>
            <a:spLocks noGrp="1"/>
          </p:cNvSpPr>
          <p:nvPr>
            <p:ph type="sldNum" sz="quarter" idx="12"/>
          </p:nvPr>
        </p:nvSpPr>
        <p:spPr/>
        <p:txBody>
          <a:bodyPr/>
          <a:lstStyle/>
          <a:p>
            <a:fld id="{D57F1E4F-1CFF-5643-939E-217C01CDF565}" type="slidenum">
              <a:rPr lang="en-US" smtClean="0"/>
              <a:pPr/>
              <a:t>7</a:t>
            </a:fld>
            <a:endParaRPr lang="en-US" dirty="0"/>
          </a:p>
        </p:txBody>
      </p:sp>
      <p:graphicFrame>
        <p:nvGraphicFramePr>
          <p:cNvPr id="3" name="Table 2">
            <a:extLst>
              <a:ext uri="{FF2B5EF4-FFF2-40B4-BE49-F238E27FC236}">
                <a16:creationId xmlns:a16="http://schemas.microsoft.com/office/drawing/2014/main" id="{BEFC1AB2-0858-4668-9902-8FA00A3E8FD3}"/>
              </a:ext>
            </a:extLst>
          </p:cNvPr>
          <p:cNvGraphicFramePr>
            <a:graphicFrameLocks noGrp="1"/>
          </p:cNvGraphicFramePr>
          <p:nvPr>
            <p:extLst>
              <p:ext uri="{D42A27DB-BD31-4B8C-83A1-F6EECF244321}">
                <p14:modId xmlns:p14="http://schemas.microsoft.com/office/powerpoint/2010/main" val="589640242"/>
              </p:ext>
            </p:extLst>
          </p:nvPr>
        </p:nvGraphicFramePr>
        <p:xfrm>
          <a:off x="517207" y="1231740"/>
          <a:ext cx="10725864" cy="4793140"/>
        </p:xfrm>
        <a:graphic>
          <a:graphicData uri="http://schemas.openxmlformats.org/drawingml/2006/table">
            <a:tbl>
              <a:tblPr/>
              <a:tblGrid>
                <a:gridCol w="5618310">
                  <a:extLst>
                    <a:ext uri="{9D8B030D-6E8A-4147-A177-3AD203B41FA5}">
                      <a16:colId xmlns:a16="http://schemas.microsoft.com/office/drawing/2014/main" val="3948941272"/>
                    </a:ext>
                  </a:extLst>
                </a:gridCol>
                <a:gridCol w="2553777">
                  <a:extLst>
                    <a:ext uri="{9D8B030D-6E8A-4147-A177-3AD203B41FA5}">
                      <a16:colId xmlns:a16="http://schemas.microsoft.com/office/drawing/2014/main" val="2207064383"/>
                    </a:ext>
                  </a:extLst>
                </a:gridCol>
                <a:gridCol w="2553777">
                  <a:extLst>
                    <a:ext uri="{9D8B030D-6E8A-4147-A177-3AD203B41FA5}">
                      <a16:colId xmlns:a16="http://schemas.microsoft.com/office/drawing/2014/main" val="1478572754"/>
                    </a:ext>
                  </a:extLst>
                </a:gridCol>
              </a:tblGrid>
              <a:tr h="631431">
                <a:tc>
                  <a:txBody>
                    <a:bodyPr/>
                    <a:lstStyle/>
                    <a:p>
                      <a:pPr algn="l" fontAlgn="b"/>
                      <a:r>
                        <a:rPr lang="en-US" sz="2800" b="1" i="0" u="none" strike="noStrike">
                          <a:solidFill>
                            <a:srgbClr val="000000"/>
                          </a:solidFill>
                          <a:effectLst/>
                          <a:latin typeface="Century Gothic" panose="020B0502020202020204" pitchFamily="34" charset="0"/>
                        </a:rPr>
                        <a:t>INCOME</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2800" b="1" i="0" u="none" strike="noStrike" dirty="0" smtClean="0">
                          <a:solidFill>
                            <a:srgbClr val="000000"/>
                          </a:solidFill>
                          <a:effectLst/>
                          <a:latin typeface="Century Gothic" panose="020B0502020202020204" pitchFamily="34" charset="0"/>
                        </a:rPr>
                        <a:t>2022 </a:t>
                      </a:r>
                      <a:r>
                        <a:rPr lang="en-US" sz="2800" b="1" i="0" u="none" strike="noStrike" dirty="0">
                          <a:solidFill>
                            <a:srgbClr val="000000"/>
                          </a:solidFill>
                          <a:effectLst/>
                          <a:latin typeface="Century Gothic" panose="020B0502020202020204" pitchFamily="34" charset="0"/>
                        </a:rPr>
                        <a:t>Budget</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2800" b="1" i="0" u="none" strike="noStrike" dirty="0">
                          <a:solidFill>
                            <a:srgbClr val="FFFFFF"/>
                          </a:solidFill>
                          <a:effectLst/>
                          <a:latin typeface="Century Gothic" panose="020B0502020202020204" pitchFamily="34" charset="0"/>
                        </a:rPr>
                        <a:t> </a:t>
                      </a:r>
                      <a:r>
                        <a:rPr lang="en-US" sz="2800" b="1" i="0" u="none" strike="noStrike" dirty="0" smtClean="0">
                          <a:solidFill>
                            <a:srgbClr val="FFFFFF"/>
                          </a:solidFill>
                          <a:effectLst/>
                          <a:latin typeface="Century Gothic" panose="020B0502020202020204" pitchFamily="34" charset="0"/>
                        </a:rPr>
                        <a:t>2023 </a:t>
                      </a:r>
                      <a:r>
                        <a:rPr lang="en-US" sz="2800" b="1" i="0" u="none" strike="noStrike" dirty="0">
                          <a:solidFill>
                            <a:srgbClr val="FFFFFF"/>
                          </a:solidFill>
                          <a:effectLst/>
                          <a:latin typeface="Century Gothic" panose="020B0502020202020204" pitchFamily="34" charset="0"/>
                        </a:rPr>
                        <a:t>Budget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884387428"/>
                  </a:ext>
                </a:extLst>
              </a:tr>
              <a:tr h="574029">
                <a:tc>
                  <a:txBody>
                    <a:bodyPr/>
                    <a:lstStyle/>
                    <a:p>
                      <a:pPr algn="l" fontAlgn="b"/>
                      <a:r>
                        <a:rPr lang="en-US" sz="2800" b="1" i="0" u="none" strike="noStrike" dirty="0">
                          <a:solidFill>
                            <a:srgbClr val="000000"/>
                          </a:solidFill>
                          <a:effectLst/>
                          <a:latin typeface="Century Gothic" panose="020B0502020202020204" pitchFamily="34" charset="0"/>
                        </a:rPr>
                        <a:t>Sustaining Commitments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617,000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566,500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4159788527"/>
                  </a:ext>
                </a:extLst>
              </a:tr>
              <a:tr h="574029">
                <a:tc>
                  <a:txBody>
                    <a:bodyPr/>
                    <a:lstStyle/>
                    <a:p>
                      <a:pPr algn="l" fontAlgn="b"/>
                      <a:r>
                        <a:rPr lang="en-US" sz="2800" b="1" i="0" u="none" strike="noStrike">
                          <a:solidFill>
                            <a:srgbClr val="000000"/>
                          </a:solidFill>
                          <a:effectLst/>
                          <a:latin typeface="Century Gothic" panose="020B0502020202020204" pitchFamily="34" charset="0"/>
                        </a:rPr>
                        <a:t>Other Contributions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18,000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18,000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615915134"/>
                  </a:ext>
                </a:extLst>
              </a:tr>
              <a:tr h="574029">
                <a:tc>
                  <a:txBody>
                    <a:bodyPr/>
                    <a:lstStyle/>
                    <a:p>
                      <a:pPr algn="l" fontAlgn="b"/>
                      <a:r>
                        <a:rPr lang="en-US" sz="2800" b="1" i="0" u="none" strike="noStrike">
                          <a:solidFill>
                            <a:srgbClr val="000000"/>
                          </a:solidFill>
                          <a:effectLst/>
                          <a:latin typeface="Century Gothic" panose="020B0502020202020204" pitchFamily="34" charset="0"/>
                        </a:rPr>
                        <a:t>Designated Charitable Gifts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90,000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95,000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189317008"/>
                  </a:ext>
                </a:extLst>
              </a:tr>
              <a:tr h="574029">
                <a:tc>
                  <a:txBody>
                    <a:bodyPr/>
                    <a:lstStyle/>
                    <a:p>
                      <a:pPr algn="l" fontAlgn="b"/>
                      <a:r>
                        <a:rPr lang="en-US" sz="2800" b="1" i="0" u="none" strike="noStrike">
                          <a:solidFill>
                            <a:srgbClr val="000000"/>
                          </a:solidFill>
                          <a:effectLst/>
                          <a:latin typeface="Century Gothic" panose="020B0502020202020204" pitchFamily="34" charset="0"/>
                        </a:rPr>
                        <a:t>Facility Use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332,250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477,254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187923000"/>
                  </a:ext>
                </a:extLst>
              </a:tr>
              <a:tr h="574029">
                <a:tc>
                  <a:txBody>
                    <a:bodyPr/>
                    <a:lstStyle/>
                    <a:p>
                      <a:pPr algn="l" fontAlgn="b"/>
                      <a:r>
                        <a:rPr lang="en-US" sz="2800" b="1" i="0" u="none" strike="noStrike">
                          <a:solidFill>
                            <a:srgbClr val="000000"/>
                          </a:solidFill>
                          <a:effectLst/>
                          <a:latin typeface="Century Gothic" panose="020B0502020202020204" pitchFamily="34" charset="0"/>
                        </a:rPr>
                        <a:t>Transfer from Other Funds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101,561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 100,991</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939026315"/>
                  </a:ext>
                </a:extLst>
              </a:tr>
              <a:tr h="631431">
                <a:tc>
                  <a:txBody>
                    <a:bodyPr/>
                    <a:lstStyle/>
                    <a:p>
                      <a:pPr algn="l" fontAlgn="b"/>
                      <a:r>
                        <a:rPr lang="en-US" sz="2800" b="1" i="0" u="sng" strike="noStrike">
                          <a:solidFill>
                            <a:srgbClr val="000000"/>
                          </a:solidFill>
                          <a:effectLst/>
                          <a:latin typeface="Century Gothic" panose="020B0502020202020204" pitchFamily="34" charset="0"/>
                        </a:rPr>
                        <a:t>Council Contingency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sng" strike="noStrike" dirty="0">
                          <a:solidFill>
                            <a:srgbClr val="000000"/>
                          </a:solidFill>
                          <a:effectLst/>
                          <a:latin typeface="Century Gothic" panose="020B0502020202020204" pitchFamily="34" charset="0"/>
                        </a:rPr>
                        <a:t>           </a:t>
                      </a:r>
                      <a:r>
                        <a:rPr lang="en-US" sz="2800" b="1" i="0" u="sng" strike="noStrike" dirty="0" smtClean="0">
                          <a:solidFill>
                            <a:srgbClr val="000000"/>
                          </a:solidFill>
                          <a:effectLst/>
                          <a:latin typeface="Century Gothic" panose="020B0502020202020204" pitchFamily="34" charset="0"/>
                        </a:rPr>
                        <a:t>104,671 </a:t>
                      </a:r>
                      <a:endParaRPr lang="en-US" sz="2800" b="1" i="0" u="sng"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sng" strike="noStrike" dirty="0">
                          <a:solidFill>
                            <a:srgbClr val="000000"/>
                          </a:solidFill>
                          <a:effectLst/>
                          <a:latin typeface="Century Gothic" panose="020B0502020202020204" pitchFamily="34" charset="0"/>
                        </a:rPr>
                        <a:t>           </a:t>
                      </a:r>
                      <a:r>
                        <a:rPr lang="en-US" sz="2800" b="1" i="0" u="sng" strike="noStrike" dirty="0" smtClean="0">
                          <a:solidFill>
                            <a:srgbClr val="000000"/>
                          </a:solidFill>
                          <a:effectLst/>
                          <a:latin typeface="Century Gothic" panose="020B0502020202020204" pitchFamily="34" charset="0"/>
                        </a:rPr>
                        <a:t> 120,726  </a:t>
                      </a:r>
                      <a:endParaRPr lang="en-US" sz="2800" b="1" i="0" u="sng"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887487723"/>
                  </a:ext>
                </a:extLst>
              </a:tr>
              <a:tr h="660133">
                <a:tc>
                  <a:txBody>
                    <a:bodyPr/>
                    <a:lstStyle/>
                    <a:p>
                      <a:pPr algn="l" fontAlgn="b"/>
                      <a:r>
                        <a:rPr lang="en-US" sz="2800" b="1" i="0" u="none" strike="noStrike" dirty="0">
                          <a:solidFill>
                            <a:srgbClr val="000000"/>
                          </a:solidFill>
                          <a:effectLst/>
                          <a:latin typeface="Century Gothic" panose="020B0502020202020204" pitchFamily="34" charset="0"/>
                        </a:rPr>
                        <a:t>TOTAL INCOME</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1,263,482 </a:t>
                      </a:r>
                      <a:endParaRPr lang="en-US" sz="28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2800" b="1" i="0" u="none" strike="noStrike" dirty="0">
                          <a:solidFill>
                            <a:srgbClr val="FFFFFF"/>
                          </a:solidFill>
                          <a:effectLst/>
                          <a:latin typeface="Century Gothic" panose="020B0502020202020204" pitchFamily="34" charset="0"/>
                        </a:rPr>
                        <a:t>      </a:t>
                      </a:r>
                      <a:r>
                        <a:rPr lang="en-US" sz="2800" b="1" i="0" u="none" strike="noStrike" dirty="0" smtClean="0">
                          <a:solidFill>
                            <a:srgbClr val="FFFFFF"/>
                          </a:solidFill>
                          <a:effectLst/>
                          <a:latin typeface="Century Gothic" panose="020B0502020202020204" pitchFamily="34" charset="0"/>
                        </a:rPr>
                        <a:t>   1,378,471 </a:t>
                      </a:r>
                      <a:endParaRPr lang="en-US" sz="2800" b="1" i="0" u="none" strike="noStrike" dirty="0">
                        <a:solidFill>
                          <a:srgbClr val="FFFFFF"/>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802760004"/>
                  </a:ext>
                </a:extLst>
              </a:tr>
            </a:tbl>
          </a:graphicData>
        </a:graphic>
      </p:graphicFrame>
    </p:spTree>
    <p:extLst>
      <p:ext uri="{BB962C8B-B14F-4D97-AF65-F5344CB8AC3E}">
        <p14:creationId xmlns:p14="http://schemas.microsoft.com/office/powerpoint/2010/main" val="3704194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9793" y="0"/>
            <a:ext cx="10974238" cy="923330"/>
          </a:xfrm>
          <a:prstGeom prst="rect">
            <a:avLst/>
          </a:prstGeom>
          <a:noFill/>
        </p:spPr>
        <p:txBody>
          <a:bodyPr wrap="square" rtlCol="0">
            <a:spAutoFit/>
          </a:bodyPr>
          <a:lstStyle/>
          <a:p>
            <a:r>
              <a:rPr lang="en-US" sz="5400" b="1" dirty="0"/>
              <a:t>Proposed </a:t>
            </a:r>
            <a:r>
              <a:rPr lang="en-US" sz="5400" b="1" dirty="0" smtClean="0"/>
              <a:t>2023 </a:t>
            </a:r>
            <a:r>
              <a:rPr lang="en-US" sz="5400" b="1" dirty="0"/>
              <a:t>Budget</a:t>
            </a:r>
          </a:p>
        </p:txBody>
      </p:sp>
      <p:sp>
        <p:nvSpPr>
          <p:cNvPr id="6" name="Slide Number Placeholder 5">
            <a:extLst>
              <a:ext uri="{FF2B5EF4-FFF2-40B4-BE49-F238E27FC236}">
                <a16:creationId xmlns:a16="http://schemas.microsoft.com/office/drawing/2014/main" id="{C6BABB73-B66B-4600-B50F-89F029CA597C}"/>
              </a:ext>
            </a:extLst>
          </p:cNvPr>
          <p:cNvSpPr>
            <a:spLocks noGrp="1"/>
          </p:cNvSpPr>
          <p:nvPr>
            <p:ph type="sldNum" sz="quarter" idx="12"/>
          </p:nvPr>
        </p:nvSpPr>
        <p:spPr/>
        <p:txBody>
          <a:bodyPr/>
          <a:lstStyle/>
          <a:p>
            <a:fld id="{D57F1E4F-1CFF-5643-939E-217C01CDF565}" type="slidenum">
              <a:rPr lang="en-US" smtClean="0"/>
              <a:pPr/>
              <a:t>8</a:t>
            </a:fld>
            <a:endParaRPr lang="en-US" dirty="0"/>
          </a:p>
        </p:txBody>
      </p:sp>
      <p:graphicFrame>
        <p:nvGraphicFramePr>
          <p:cNvPr id="7" name="Table 6">
            <a:extLst>
              <a:ext uri="{FF2B5EF4-FFF2-40B4-BE49-F238E27FC236}">
                <a16:creationId xmlns:a16="http://schemas.microsoft.com/office/drawing/2014/main" id="{86B340D6-4F55-45FF-AD18-06FD0DBEFD07}"/>
              </a:ext>
            </a:extLst>
          </p:cNvPr>
          <p:cNvGraphicFramePr>
            <a:graphicFrameLocks noGrp="1"/>
          </p:cNvGraphicFramePr>
          <p:nvPr>
            <p:extLst>
              <p:ext uri="{D42A27DB-BD31-4B8C-83A1-F6EECF244321}">
                <p14:modId xmlns:p14="http://schemas.microsoft.com/office/powerpoint/2010/main" val="1983200548"/>
              </p:ext>
            </p:extLst>
          </p:nvPr>
        </p:nvGraphicFramePr>
        <p:xfrm>
          <a:off x="557847" y="1221581"/>
          <a:ext cx="10746183" cy="4894738"/>
        </p:xfrm>
        <a:graphic>
          <a:graphicData uri="http://schemas.openxmlformats.org/drawingml/2006/table">
            <a:tbl>
              <a:tblPr/>
              <a:tblGrid>
                <a:gridCol w="5628953">
                  <a:extLst>
                    <a:ext uri="{9D8B030D-6E8A-4147-A177-3AD203B41FA5}">
                      <a16:colId xmlns:a16="http://schemas.microsoft.com/office/drawing/2014/main" val="746218768"/>
                    </a:ext>
                  </a:extLst>
                </a:gridCol>
                <a:gridCol w="2558615">
                  <a:extLst>
                    <a:ext uri="{9D8B030D-6E8A-4147-A177-3AD203B41FA5}">
                      <a16:colId xmlns:a16="http://schemas.microsoft.com/office/drawing/2014/main" val="1173293730"/>
                    </a:ext>
                  </a:extLst>
                </a:gridCol>
                <a:gridCol w="2558615">
                  <a:extLst>
                    <a:ext uri="{9D8B030D-6E8A-4147-A177-3AD203B41FA5}">
                      <a16:colId xmlns:a16="http://schemas.microsoft.com/office/drawing/2014/main" val="2716613057"/>
                    </a:ext>
                  </a:extLst>
                </a:gridCol>
              </a:tblGrid>
              <a:tr h="644816">
                <a:tc>
                  <a:txBody>
                    <a:bodyPr/>
                    <a:lstStyle/>
                    <a:p>
                      <a:pPr algn="l" fontAlgn="b"/>
                      <a:r>
                        <a:rPr lang="en-US" sz="2800" b="1" i="0" u="none" strike="noStrike">
                          <a:solidFill>
                            <a:srgbClr val="000000"/>
                          </a:solidFill>
                          <a:effectLst/>
                          <a:latin typeface="Century Gothic" panose="020B0502020202020204" pitchFamily="34" charset="0"/>
                        </a:rPr>
                        <a:t>EXPENSES</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2800" b="1" i="0" u="none" strike="noStrike" dirty="0" smtClean="0">
                          <a:solidFill>
                            <a:srgbClr val="000000"/>
                          </a:solidFill>
                          <a:effectLst/>
                          <a:latin typeface="Century Gothic" panose="020B0502020202020204" pitchFamily="34" charset="0"/>
                        </a:rPr>
                        <a:t>2022 </a:t>
                      </a:r>
                      <a:r>
                        <a:rPr lang="en-US" sz="2800" b="1" i="0" u="none" strike="noStrike" dirty="0">
                          <a:solidFill>
                            <a:srgbClr val="000000"/>
                          </a:solidFill>
                          <a:effectLst/>
                          <a:latin typeface="Century Gothic" panose="020B0502020202020204" pitchFamily="34" charset="0"/>
                        </a:rPr>
                        <a:t>Budget</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US" sz="2800" b="1" i="0" u="none" strike="noStrike" dirty="0">
                          <a:solidFill>
                            <a:srgbClr val="FFFFFF"/>
                          </a:solidFill>
                          <a:effectLst/>
                          <a:latin typeface="Century Gothic" panose="020B0502020202020204" pitchFamily="34" charset="0"/>
                        </a:rPr>
                        <a:t> </a:t>
                      </a:r>
                      <a:r>
                        <a:rPr lang="en-US" sz="2800" b="1" i="0" u="none" strike="noStrike" dirty="0" smtClean="0">
                          <a:solidFill>
                            <a:srgbClr val="FFFFFF"/>
                          </a:solidFill>
                          <a:effectLst/>
                          <a:latin typeface="Century Gothic" panose="020B0502020202020204" pitchFamily="34" charset="0"/>
                        </a:rPr>
                        <a:t>2023 </a:t>
                      </a:r>
                      <a:r>
                        <a:rPr lang="en-US" sz="2800" b="1" i="0" u="none" strike="noStrike" dirty="0">
                          <a:solidFill>
                            <a:srgbClr val="FFFFFF"/>
                          </a:solidFill>
                          <a:effectLst/>
                          <a:latin typeface="Century Gothic" panose="020B0502020202020204" pitchFamily="34" charset="0"/>
                        </a:rPr>
                        <a:t>Budget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3460134484"/>
                  </a:ext>
                </a:extLst>
              </a:tr>
              <a:tr h="586196">
                <a:tc>
                  <a:txBody>
                    <a:bodyPr/>
                    <a:lstStyle/>
                    <a:p>
                      <a:pPr algn="l" fontAlgn="b"/>
                      <a:r>
                        <a:rPr lang="en-US" sz="2800" b="1" i="0" u="none" strike="noStrike" dirty="0">
                          <a:solidFill>
                            <a:srgbClr val="000000"/>
                          </a:solidFill>
                          <a:effectLst/>
                          <a:latin typeface="Century Gothic" panose="020B0502020202020204" pitchFamily="34" charset="0"/>
                        </a:rPr>
                        <a:t>Personnel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780,692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876,451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474827871"/>
                  </a:ext>
                </a:extLst>
              </a:tr>
              <a:tr h="586196">
                <a:tc>
                  <a:txBody>
                    <a:bodyPr/>
                    <a:lstStyle/>
                    <a:p>
                      <a:pPr algn="l" fontAlgn="b"/>
                      <a:r>
                        <a:rPr lang="en-US" sz="2800" b="1" i="0" u="none" strike="noStrike">
                          <a:solidFill>
                            <a:srgbClr val="000000"/>
                          </a:solidFill>
                          <a:effectLst/>
                          <a:latin typeface="Century Gothic" panose="020B0502020202020204" pitchFamily="34" charset="0"/>
                        </a:rPr>
                        <a:t>Programs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72,870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72,870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944408498"/>
                  </a:ext>
                </a:extLst>
              </a:tr>
              <a:tr h="586196">
                <a:tc>
                  <a:txBody>
                    <a:bodyPr/>
                    <a:lstStyle/>
                    <a:p>
                      <a:pPr algn="l" fontAlgn="b"/>
                      <a:r>
                        <a:rPr lang="en-US" sz="2800" b="1" i="0" u="none" strike="noStrike">
                          <a:solidFill>
                            <a:srgbClr val="000000"/>
                          </a:solidFill>
                          <a:effectLst/>
                          <a:latin typeface="Century Gothic" panose="020B0502020202020204" pitchFamily="34" charset="0"/>
                        </a:rPr>
                        <a:t>Administration/Office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58,500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58,500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662347149"/>
                  </a:ext>
                </a:extLst>
              </a:tr>
              <a:tr h="586196">
                <a:tc>
                  <a:txBody>
                    <a:bodyPr/>
                    <a:lstStyle/>
                    <a:p>
                      <a:pPr algn="l" fontAlgn="b"/>
                      <a:r>
                        <a:rPr lang="en-US" sz="2800" b="1" i="0" u="none" strike="noStrike">
                          <a:solidFill>
                            <a:srgbClr val="000000"/>
                          </a:solidFill>
                          <a:effectLst/>
                          <a:latin typeface="Century Gothic" panose="020B0502020202020204" pitchFamily="34" charset="0"/>
                        </a:rPr>
                        <a:t>Church Plant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193,220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212,500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769880970"/>
                  </a:ext>
                </a:extLst>
              </a:tr>
              <a:tr h="586196">
                <a:tc>
                  <a:txBody>
                    <a:bodyPr/>
                    <a:lstStyle/>
                    <a:p>
                      <a:pPr algn="l" fontAlgn="b"/>
                      <a:r>
                        <a:rPr lang="en-US" sz="2800" b="1" i="0" u="none" strike="noStrike">
                          <a:solidFill>
                            <a:srgbClr val="000000"/>
                          </a:solidFill>
                          <a:effectLst/>
                          <a:latin typeface="Century Gothic" panose="020B0502020202020204" pitchFamily="34" charset="0"/>
                        </a:rPr>
                        <a:t>Designated Charitable Gifts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90,000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95,000 </a:t>
                      </a:r>
                      <a:endParaRPr lang="en-US" sz="2800" b="1" i="0" u="none"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908337789"/>
                  </a:ext>
                </a:extLst>
              </a:tr>
              <a:tr h="644816">
                <a:tc>
                  <a:txBody>
                    <a:bodyPr/>
                    <a:lstStyle/>
                    <a:p>
                      <a:pPr algn="l" fontAlgn="b"/>
                      <a:r>
                        <a:rPr lang="en-US" sz="2800" b="1" i="0" u="none" strike="noStrike">
                          <a:solidFill>
                            <a:srgbClr val="000000"/>
                          </a:solidFill>
                          <a:effectLst/>
                          <a:latin typeface="Century Gothic" panose="020B0502020202020204" pitchFamily="34" charset="0"/>
                        </a:rPr>
                        <a:t>United Church of Christ Support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sng" strike="noStrike" dirty="0">
                          <a:solidFill>
                            <a:srgbClr val="000000"/>
                          </a:solidFill>
                          <a:effectLst/>
                          <a:latin typeface="Century Gothic" panose="020B0502020202020204" pitchFamily="34" charset="0"/>
                        </a:rPr>
                        <a:t>              </a:t>
                      </a:r>
                      <a:r>
                        <a:rPr lang="en-US" sz="2800" b="1" i="0" u="sng" strike="noStrike" dirty="0" smtClean="0">
                          <a:solidFill>
                            <a:srgbClr val="000000"/>
                          </a:solidFill>
                          <a:effectLst/>
                          <a:latin typeface="Century Gothic" panose="020B0502020202020204" pitchFamily="34" charset="0"/>
                        </a:rPr>
                        <a:t>68,200 </a:t>
                      </a:r>
                      <a:endParaRPr lang="en-US" sz="2800" b="1" i="0" u="sng"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b"/>
                      <a:r>
                        <a:rPr lang="en-US" sz="2800" b="1" i="0" u="sng" strike="noStrike" dirty="0">
                          <a:solidFill>
                            <a:srgbClr val="000000"/>
                          </a:solidFill>
                          <a:effectLst/>
                          <a:latin typeface="Century Gothic" panose="020B0502020202020204" pitchFamily="34" charset="0"/>
                        </a:rPr>
                        <a:t>              </a:t>
                      </a:r>
                      <a:r>
                        <a:rPr lang="en-US" sz="2800" b="1" i="0" u="sng" strike="noStrike" dirty="0" smtClean="0">
                          <a:solidFill>
                            <a:srgbClr val="000000"/>
                          </a:solidFill>
                          <a:effectLst/>
                          <a:latin typeface="Century Gothic" panose="020B0502020202020204" pitchFamily="34" charset="0"/>
                        </a:rPr>
                        <a:t>63,150 </a:t>
                      </a:r>
                      <a:endParaRPr lang="en-US" sz="2800" b="1" i="0" u="sng" strike="noStrike" dirty="0">
                        <a:solidFill>
                          <a:srgbClr val="000000"/>
                        </a:solidFill>
                        <a:effectLst/>
                        <a:latin typeface="Century Gothic" panose="020B0502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738001529"/>
                  </a:ext>
                </a:extLst>
              </a:tr>
              <a:tr h="674126">
                <a:tc>
                  <a:txBody>
                    <a:bodyPr/>
                    <a:lstStyle/>
                    <a:p>
                      <a:pPr algn="l" fontAlgn="b"/>
                      <a:r>
                        <a:rPr lang="en-US" sz="2800" b="1" i="0" u="none" strike="noStrike" dirty="0">
                          <a:solidFill>
                            <a:srgbClr val="000000"/>
                          </a:solidFill>
                          <a:effectLst/>
                          <a:latin typeface="Century Gothic" panose="020B0502020202020204" pitchFamily="34" charset="0"/>
                        </a:rPr>
                        <a:t>TOTAL EXPENSES</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2800" b="1" i="0" u="none" strike="noStrike" dirty="0">
                          <a:solidFill>
                            <a:srgbClr val="000000"/>
                          </a:solidFill>
                          <a:effectLst/>
                          <a:latin typeface="Century Gothic" panose="020B0502020202020204" pitchFamily="34" charset="0"/>
                        </a:rPr>
                        <a:t>      </a:t>
                      </a:r>
                      <a:r>
                        <a:rPr lang="en-US" sz="2800" b="1" i="0" u="none" strike="noStrike" dirty="0" smtClean="0">
                          <a:solidFill>
                            <a:srgbClr val="000000"/>
                          </a:solidFill>
                          <a:effectLst/>
                          <a:latin typeface="Century Gothic" panose="020B0502020202020204" pitchFamily="34" charset="0"/>
                        </a:rPr>
                        <a:t>1,263,482 </a:t>
                      </a:r>
                      <a:endParaRPr lang="en-US" sz="2800" b="1" i="0" u="none" strike="noStrike" dirty="0">
                        <a:solidFill>
                          <a:srgbClr val="000000"/>
                        </a:solidFill>
                        <a:effectLst/>
                        <a:latin typeface="Century Gothic" panose="020B0502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2800" b="1" i="0" u="none" strike="noStrike" dirty="0">
                          <a:solidFill>
                            <a:srgbClr val="FFFFFF"/>
                          </a:solidFill>
                          <a:effectLst/>
                          <a:latin typeface="Century Gothic" panose="020B0502020202020204" pitchFamily="34" charset="0"/>
                        </a:rPr>
                        <a:t>      </a:t>
                      </a:r>
                      <a:r>
                        <a:rPr lang="en-US" sz="2800" b="1" i="0" u="none" strike="noStrike" dirty="0" smtClean="0">
                          <a:solidFill>
                            <a:srgbClr val="FFFFFF"/>
                          </a:solidFill>
                          <a:effectLst/>
                          <a:latin typeface="Century Gothic" panose="020B0502020202020204" pitchFamily="34" charset="0"/>
                        </a:rPr>
                        <a:t>1,378,471 </a:t>
                      </a:r>
                      <a:endParaRPr lang="en-US" sz="2800" b="1" i="0" u="none" strike="noStrike" dirty="0">
                        <a:solidFill>
                          <a:srgbClr val="FFFFFF"/>
                        </a:solidFill>
                        <a:effectLst/>
                        <a:latin typeface="Century Gothic" panose="020B050202020202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2421193117"/>
                  </a:ext>
                </a:extLst>
              </a:tr>
            </a:tbl>
          </a:graphicData>
        </a:graphic>
      </p:graphicFrame>
    </p:spTree>
    <p:extLst>
      <p:ext uri="{BB962C8B-B14F-4D97-AF65-F5344CB8AC3E}">
        <p14:creationId xmlns:p14="http://schemas.microsoft.com/office/powerpoint/2010/main" val="3244665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5148" y="378987"/>
            <a:ext cx="11921705" cy="923330"/>
          </a:xfrm>
          <a:prstGeom prst="rect">
            <a:avLst/>
          </a:prstGeom>
          <a:noFill/>
        </p:spPr>
        <p:txBody>
          <a:bodyPr wrap="square" rtlCol="0">
            <a:spAutoFit/>
          </a:bodyPr>
          <a:lstStyle/>
          <a:p>
            <a:r>
              <a:rPr lang="en-US" sz="5400" b="1" dirty="0" smtClean="0"/>
              <a:t>2023 </a:t>
            </a:r>
            <a:r>
              <a:rPr lang="en-US" sz="5400" b="1" dirty="0"/>
              <a:t>Budget Highlights</a:t>
            </a:r>
          </a:p>
        </p:txBody>
      </p:sp>
      <p:sp>
        <p:nvSpPr>
          <p:cNvPr id="3" name="TextBox 2"/>
          <p:cNvSpPr txBox="1"/>
          <p:nvPr/>
        </p:nvSpPr>
        <p:spPr>
          <a:xfrm>
            <a:off x="314960" y="1637011"/>
            <a:ext cx="11602720" cy="5601533"/>
          </a:xfrm>
          <a:prstGeom prst="rect">
            <a:avLst/>
          </a:prstGeom>
          <a:noFill/>
        </p:spPr>
        <p:txBody>
          <a:bodyPr wrap="square" rtlCol="0">
            <a:spAutoFit/>
          </a:bodyPr>
          <a:lstStyle/>
          <a:p>
            <a:pPr marL="346075" indent="-346075">
              <a:spcBef>
                <a:spcPts val="600"/>
              </a:spcBef>
              <a:buFont typeface="Arial" panose="020B0604020202020204" pitchFamily="34" charset="0"/>
              <a:buChar char="•"/>
            </a:pPr>
            <a:r>
              <a:rPr lang="en-US" sz="2800" b="1" dirty="0" smtClean="0"/>
              <a:t>Minister staffing- </a:t>
            </a:r>
          </a:p>
          <a:p>
            <a:pPr>
              <a:spcBef>
                <a:spcPts val="600"/>
              </a:spcBef>
            </a:pPr>
            <a:r>
              <a:rPr lang="en-US" sz="2800" b="1" dirty="0" smtClean="0"/>
              <a:t> --Molly</a:t>
            </a:r>
            <a:r>
              <a:rPr lang="en-US" sz="2800" b="1" dirty="0" smtClean="0"/>
              <a:t>, Kelly, Hannah at 80%</a:t>
            </a:r>
            <a:endParaRPr lang="en-US" sz="2800" b="1" dirty="0"/>
          </a:p>
          <a:p>
            <a:pPr marL="346075" indent="-346075">
              <a:spcBef>
                <a:spcPts val="600"/>
              </a:spcBef>
              <a:buFont typeface="Arial" panose="020B0604020202020204" pitchFamily="34" charset="0"/>
              <a:buChar char="•"/>
            </a:pPr>
            <a:r>
              <a:rPr lang="en-US" sz="2800" b="1" dirty="0" smtClean="0"/>
              <a:t>Administration staffing-</a:t>
            </a:r>
          </a:p>
          <a:p>
            <a:pPr>
              <a:spcBef>
                <a:spcPts val="600"/>
              </a:spcBef>
            </a:pPr>
            <a:r>
              <a:rPr lang="en-US" sz="2800" b="1" dirty="0" smtClean="0"/>
              <a:t>--Louise-100% All church Support</a:t>
            </a:r>
          </a:p>
          <a:p>
            <a:pPr>
              <a:spcBef>
                <a:spcPts val="600"/>
              </a:spcBef>
            </a:pPr>
            <a:r>
              <a:rPr lang="en-US" sz="2800" b="1" dirty="0" smtClean="0"/>
              <a:t>--Amare- 100% Event Host, Facilities Care</a:t>
            </a:r>
          </a:p>
          <a:p>
            <a:pPr>
              <a:spcBef>
                <a:spcPts val="600"/>
              </a:spcBef>
            </a:pPr>
            <a:r>
              <a:rPr lang="en-US" sz="2800" b="1" dirty="0" smtClean="0"/>
              <a:t>--</a:t>
            </a:r>
            <a:r>
              <a:rPr lang="en-US" sz="2800" b="1" dirty="0" err="1" smtClean="0"/>
              <a:t>Sharlat</a:t>
            </a:r>
            <a:r>
              <a:rPr lang="en-US" sz="2800" b="1" dirty="0" smtClean="0"/>
              <a:t>- part-time- Bookkeeping and Accounts management</a:t>
            </a:r>
          </a:p>
          <a:p>
            <a:pPr>
              <a:spcBef>
                <a:spcPts val="600"/>
              </a:spcBef>
            </a:pPr>
            <a:r>
              <a:rPr lang="en-US" sz="2800" b="1" dirty="0" smtClean="0"/>
              <a:t>--Leah- part-time- Facilities rental and billing</a:t>
            </a:r>
          </a:p>
          <a:p>
            <a:pPr>
              <a:spcBef>
                <a:spcPts val="600"/>
              </a:spcBef>
            </a:pPr>
            <a:r>
              <a:rPr lang="en-US" sz="2800" b="1" dirty="0" smtClean="0"/>
              <a:t>--Kathy- part-time- Facilities Host Weekends</a:t>
            </a:r>
          </a:p>
          <a:p>
            <a:pPr>
              <a:spcBef>
                <a:spcPts val="600"/>
              </a:spcBef>
            </a:pPr>
            <a:r>
              <a:rPr lang="en-US" sz="2800" b="1" dirty="0" smtClean="0"/>
              <a:t>--TBH- Office manager-80%</a:t>
            </a:r>
          </a:p>
          <a:p>
            <a:pPr>
              <a:spcBef>
                <a:spcPts val="600"/>
              </a:spcBef>
            </a:pPr>
            <a:r>
              <a:rPr lang="en-US" sz="2800" b="1" dirty="0" smtClean="0"/>
              <a:t>A 6% Cost of Living adjustment is included in the budget.</a:t>
            </a:r>
          </a:p>
          <a:p>
            <a:pPr>
              <a:spcBef>
                <a:spcPts val="600"/>
              </a:spcBef>
            </a:pPr>
            <a:endParaRPr lang="en-US" sz="2800" b="1" dirty="0" smtClean="0"/>
          </a:p>
        </p:txBody>
      </p:sp>
      <p:sp>
        <p:nvSpPr>
          <p:cNvPr id="6" name="Slide Number Placeholder 5">
            <a:extLst>
              <a:ext uri="{FF2B5EF4-FFF2-40B4-BE49-F238E27FC236}">
                <a16:creationId xmlns:a16="http://schemas.microsoft.com/office/drawing/2014/main" id="{3B55064A-71F1-4B99-88E9-D0F61ABFD0DE}"/>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7683647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Custom 3">
      <a:dk1>
        <a:sysClr val="windowText" lastClr="000000"/>
      </a:dk1>
      <a:lt1>
        <a:sysClr val="window" lastClr="FFFFFF"/>
      </a:lt1>
      <a:dk2>
        <a:srgbClr val="0E5580"/>
      </a:dk2>
      <a:lt2>
        <a:srgbClr val="EBEBEB"/>
      </a:lt2>
      <a:accent1>
        <a:srgbClr val="00B050"/>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2848</TotalTime>
  <Words>968</Words>
  <Application>Microsoft Office PowerPoint</Application>
  <PresentationFormat>Widescreen</PresentationFormat>
  <Paragraphs>216</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Century Gothic</vt:lpstr>
      <vt:lpstr>Wingdings</vt:lpstr>
      <vt:lpstr>Wingdings 3</vt:lpstr>
      <vt:lpstr>Ion</vt:lpstr>
      <vt:lpstr> Congregational Meeting to Consider Approval of 2023 Operating Budget  SUNDAY, JANUARY 22, 2023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2023 Budget % Comparisons to2022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CONGREGATIONAL CHURCH OF BERKELEY   2017 BUDGET DISCUSSION  January 15, 2017</dc:title>
  <dc:creator>moebecky</dc:creator>
  <cp:lastModifiedBy>KUKULAN</cp:lastModifiedBy>
  <cp:revision>188</cp:revision>
  <cp:lastPrinted>2020-01-26T02:01:02Z</cp:lastPrinted>
  <dcterms:created xsi:type="dcterms:W3CDTF">2017-01-13T17:58:53Z</dcterms:created>
  <dcterms:modified xsi:type="dcterms:W3CDTF">2023-01-21T05:49:54Z</dcterms:modified>
</cp:coreProperties>
</file>